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6"/>
  </p:notesMasterIdLst>
  <p:sldIdLst>
    <p:sldId id="256" r:id="rId2"/>
    <p:sldId id="264" r:id="rId3"/>
    <p:sldId id="258" r:id="rId4"/>
    <p:sldId id="257" r:id="rId5"/>
    <p:sldId id="260" r:id="rId6"/>
    <p:sldId id="261" r:id="rId7"/>
    <p:sldId id="259" r:id="rId8"/>
    <p:sldId id="262" r:id="rId9"/>
    <p:sldId id="263" r:id="rId10"/>
    <p:sldId id="265" r:id="rId11"/>
    <p:sldId id="266" r:id="rId12"/>
    <p:sldId id="267" r:id="rId13"/>
    <p:sldId id="325" r:id="rId14"/>
    <p:sldId id="326" r:id="rId15"/>
    <p:sldId id="327" r:id="rId16"/>
    <p:sldId id="333" r:id="rId17"/>
    <p:sldId id="329" r:id="rId18"/>
    <p:sldId id="334" r:id="rId19"/>
    <p:sldId id="330" r:id="rId20"/>
    <p:sldId id="335" r:id="rId21"/>
    <p:sldId id="331" r:id="rId22"/>
    <p:sldId id="268" r:id="rId23"/>
    <p:sldId id="337" r:id="rId24"/>
    <p:sldId id="338" r:id="rId25"/>
    <p:sldId id="339" r:id="rId26"/>
    <p:sldId id="340" r:id="rId27"/>
    <p:sldId id="341" r:id="rId28"/>
    <p:sldId id="269" r:id="rId29"/>
    <p:sldId id="270" r:id="rId30"/>
    <p:sldId id="271" r:id="rId31"/>
    <p:sldId id="272" r:id="rId32"/>
    <p:sldId id="275" r:id="rId33"/>
    <p:sldId id="273" r:id="rId34"/>
    <p:sldId id="274"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7"/>
    <p:restoredTop sz="91429"/>
  </p:normalViewPr>
  <p:slideViewPr>
    <p:cSldViewPr snapToGrid="0" snapToObjects="1">
      <p:cViewPr varScale="1">
        <p:scale>
          <a:sx n="50" d="100"/>
          <a:sy n="50" d="100"/>
        </p:scale>
        <p:origin x="12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87CEB8-767F-DC45-B986-904B977BFAF9}"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GB"/>
        </a:p>
      </dgm:t>
    </dgm:pt>
    <dgm:pt modelId="{A815125F-6653-E349-9D51-D4281CE9F3DD}">
      <dgm:prSet phldrT="[Testo]"/>
      <dgm:spPr/>
      <dgm:t>
        <a:bodyPr/>
        <a:lstStyle/>
        <a:p>
          <a:r>
            <a:rPr lang="en-GB" dirty="0"/>
            <a:t>1. </a:t>
          </a:r>
        </a:p>
      </dgm:t>
    </dgm:pt>
    <dgm:pt modelId="{73C87EBF-345E-3A4A-B640-204B6A72D950}" type="parTrans" cxnId="{CC061629-54E6-474C-9646-C80AD9C86DAD}">
      <dgm:prSet/>
      <dgm:spPr/>
      <dgm:t>
        <a:bodyPr/>
        <a:lstStyle/>
        <a:p>
          <a:endParaRPr lang="en-GB"/>
        </a:p>
      </dgm:t>
    </dgm:pt>
    <dgm:pt modelId="{9E68A9B1-F2BC-B848-A3DF-5525B2523685}" type="sibTrans" cxnId="{CC061629-54E6-474C-9646-C80AD9C86DAD}">
      <dgm:prSet/>
      <dgm:spPr/>
      <dgm:t>
        <a:bodyPr/>
        <a:lstStyle/>
        <a:p>
          <a:endParaRPr lang="en-GB"/>
        </a:p>
      </dgm:t>
    </dgm:pt>
    <dgm:pt modelId="{759C953A-BBBF-254C-8417-FBA09FBF6612}">
      <dgm:prSet phldrT="[Testo]"/>
      <dgm:spPr/>
      <dgm:t>
        <a:bodyPr/>
        <a:lstStyle/>
        <a:p>
          <a:r>
            <a:rPr lang="it-IT" noProof="0" dirty="0"/>
            <a:t>Il consenso o il rifiuto non sono attuali</a:t>
          </a:r>
        </a:p>
      </dgm:t>
    </dgm:pt>
    <dgm:pt modelId="{4B9A9825-B91C-DB4D-B8AB-10EC8056DDEA}" type="parTrans" cxnId="{327CB01B-EA56-3143-B528-5B082A050860}">
      <dgm:prSet/>
      <dgm:spPr/>
      <dgm:t>
        <a:bodyPr/>
        <a:lstStyle/>
        <a:p>
          <a:endParaRPr lang="en-GB"/>
        </a:p>
      </dgm:t>
    </dgm:pt>
    <dgm:pt modelId="{52B30A3F-EDE8-6548-8AE9-F7CF80B9AD95}" type="sibTrans" cxnId="{327CB01B-EA56-3143-B528-5B082A050860}">
      <dgm:prSet/>
      <dgm:spPr/>
      <dgm:t>
        <a:bodyPr/>
        <a:lstStyle/>
        <a:p>
          <a:endParaRPr lang="en-GB"/>
        </a:p>
      </dgm:t>
    </dgm:pt>
    <dgm:pt modelId="{1CD61DE9-8D9F-E64D-84A4-A15607200C12}">
      <dgm:prSet phldrT="[Testo]"/>
      <dgm:spPr/>
      <dgm:t>
        <a:bodyPr/>
        <a:lstStyle/>
        <a:p>
          <a:r>
            <a:rPr lang="en-GB" dirty="0"/>
            <a:t>2.</a:t>
          </a:r>
        </a:p>
      </dgm:t>
    </dgm:pt>
    <dgm:pt modelId="{CDF69D99-F0B0-614B-9389-0979EAF814A1}" type="parTrans" cxnId="{55EBE441-9EBD-A64E-9178-2CBC3BD47402}">
      <dgm:prSet/>
      <dgm:spPr/>
      <dgm:t>
        <a:bodyPr/>
        <a:lstStyle/>
        <a:p>
          <a:endParaRPr lang="en-GB"/>
        </a:p>
      </dgm:t>
    </dgm:pt>
    <dgm:pt modelId="{9468FB49-6B4C-DB48-BD93-57515B8D678E}" type="sibTrans" cxnId="{55EBE441-9EBD-A64E-9178-2CBC3BD47402}">
      <dgm:prSet/>
      <dgm:spPr/>
      <dgm:t>
        <a:bodyPr/>
        <a:lstStyle/>
        <a:p>
          <a:endParaRPr lang="en-GB"/>
        </a:p>
      </dgm:t>
    </dgm:pt>
    <dgm:pt modelId="{2F1BB679-AF9D-974F-B4AE-264165BC3DEE}">
      <dgm:prSet phldrT="[Testo]"/>
      <dgm:spPr/>
      <dgm:t>
        <a:bodyPr/>
        <a:lstStyle/>
        <a:p>
          <a:r>
            <a:rPr lang="it-IT" dirty="0"/>
            <a:t>Per questo si richiede di </a:t>
          </a:r>
          <a:r>
            <a:rPr lang="it-IT" noProof="0" dirty="0"/>
            <a:t>assumere</a:t>
          </a:r>
          <a:r>
            <a:rPr lang="it-IT" dirty="0"/>
            <a:t> informazioni mediche come requisito delle DAT (art. 4)</a:t>
          </a:r>
        </a:p>
      </dgm:t>
    </dgm:pt>
    <dgm:pt modelId="{FD9F6AB8-1D76-5649-BAD8-C41CCC758CE6}" type="parTrans" cxnId="{12748757-C082-A34B-AE4D-38E4A5899EFA}">
      <dgm:prSet/>
      <dgm:spPr/>
      <dgm:t>
        <a:bodyPr/>
        <a:lstStyle/>
        <a:p>
          <a:endParaRPr lang="en-GB"/>
        </a:p>
      </dgm:t>
    </dgm:pt>
    <dgm:pt modelId="{546F71C5-A369-C842-BE6A-C7D2F69077BD}" type="sibTrans" cxnId="{12748757-C082-A34B-AE4D-38E4A5899EFA}">
      <dgm:prSet/>
      <dgm:spPr/>
      <dgm:t>
        <a:bodyPr/>
        <a:lstStyle/>
        <a:p>
          <a:endParaRPr lang="en-GB"/>
        </a:p>
      </dgm:t>
    </dgm:pt>
    <dgm:pt modelId="{C25EC7E2-94DA-294E-9C18-1965518D1632}">
      <dgm:prSet phldrT="[Testo]"/>
      <dgm:spPr/>
      <dgm:t>
        <a:bodyPr/>
        <a:lstStyle/>
        <a:p>
          <a:r>
            <a:rPr lang="en-GB" dirty="0"/>
            <a:t>3. </a:t>
          </a:r>
        </a:p>
      </dgm:t>
    </dgm:pt>
    <dgm:pt modelId="{F1A1B840-771B-F64A-835A-A3CBF777CEE2}" type="parTrans" cxnId="{94871D82-496A-5449-BFFA-61F062984BE7}">
      <dgm:prSet/>
      <dgm:spPr/>
      <dgm:t>
        <a:bodyPr/>
        <a:lstStyle/>
        <a:p>
          <a:endParaRPr lang="en-GB"/>
        </a:p>
      </dgm:t>
    </dgm:pt>
    <dgm:pt modelId="{B151CA6A-7A8A-6B40-8834-39109ABBDE4F}" type="sibTrans" cxnId="{94871D82-496A-5449-BFFA-61F062984BE7}">
      <dgm:prSet/>
      <dgm:spPr/>
      <dgm:t>
        <a:bodyPr/>
        <a:lstStyle/>
        <a:p>
          <a:endParaRPr lang="en-GB"/>
        </a:p>
      </dgm:t>
    </dgm:pt>
    <dgm:pt modelId="{1FAB9798-D8F4-684A-B1AF-33FA343DAF73}">
      <dgm:prSet phldrT="[Testo]"/>
      <dgm:spPr/>
      <dgm:t>
        <a:bodyPr/>
        <a:lstStyle/>
        <a:p>
          <a:r>
            <a:rPr lang="en-GB" dirty="0" err="1"/>
            <a:t>Però</a:t>
          </a:r>
          <a:r>
            <a:rPr lang="mr-IN" dirty="0"/>
            <a:t>…</a:t>
          </a:r>
          <a:r>
            <a:rPr lang="it-IT" dirty="0"/>
            <a:t> le conoscenze mediche cambiano e non è verificabile che l’adempimento sia stato rispettato</a:t>
          </a:r>
          <a:endParaRPr lang="en-GB" dirty="0"/>
        </a:p>
      </dgm:t>
    </dgm:pt>
    <dgm:pt modelId="{BD192959-4E10-784C-A9EF-7699E46DFC25}" type="parTrans" cxnId="{62CF6790-9017-2F4C-AF37-7594FA1C7D51}">
      <dgm:prSet/>
      <dgm:spPr/>
      <dgm:t>
        <a:bodyPr/>
        <a:lstStyle/>
        <a:p>
          <a:endParaRPr lang="en-GB"/>
        </a:p>
      </dgm:t>
    </dgm:pt>
    <dgm:pt modelId="{8C3FD6E7-4092-5047-8F4B-3A9CDCE7FDB7}" type="sibTrans" cxnId="{62CF6790-9017-2F4C-AF37-7594FA1C7D51}">
      <dgm:prSet/>
      <dgm:spPr/>
      <dgm:t>
        <a:bodyPr/>
        <a:lstStyle/>
        <a:p>
          <a:endParaRPr lang="en-GB"/>
        </a:p>
      </dgm:t>
    </dgm:pt>
    <dgm:pt modelId="{C78E9A6A-86C0-E24B-9280-8A77B87468BF}">
      <dgm:prSet phldrT="[Testo]"/>
      <dgm:spPr/>
      <dgm:t>
        <a:bodyPr/>
        <a:lstStyle/>
        <a:p>
          <a:r>
            <a:rPr lang="en-GB" dirty="0"/>
            <a:t>4.</a:t>
          </a:r>
        </a:p>
      </dgm:t>
    </dgm:pt>
    <dgm:pt modelId="{0CBF607D-7E12-3642-979B-64FCC6DEF327}" type="parTrans" cxnId="{90CB4E57-08C4-AD41-9E0F-97D8DAC5BFB5}">
      <dgm:prSet/>
      <dgm:spPr/>
      <dgm:t>
        <a:bodyPr/>
        <a:lstStyle/>
        <a:p>
          <a:endParaRPr lang="en-GB"/>
        </a:p>
      </dgm:t>
    </dgm:pt>
    <dgm:pt modelId="{A934ADA3-19D5-EA4D-BC34-CBC44BD8421C}" type="sibTrans" cxnId="{90CB4E57-08C4-AD41-9E0F-97D8DAC5BFB5}">
      <dgm:prSet/>
      <dgm:spPr/>
      <dgm:t>
        <a:bodyPr/>
        <a:lstStyle/>
        <a:p>
          <a:endParaRPr lang="en-GB"/>
        </a:p>
      </dgm:t>
    </dgm:pt>
    <dgm:pt modelId="{86861461-9EEA-BA40-8502-5ACDFF5BB96E}">
      <dgm:prSet/>
      <dgm:spPr/>
      <dgm:t>
        <a:bodyPr/>
        <a:lstStyle/>
        <a:p>
          <a:r>
            <a:rPr lang="en-GB" dirty="0"/>
            <a:t>Il </a:t>
          </a:r>
          <a:r>
            <a:rPr lang="it-IT" noProof="0" dirty="0"/>
            <a:t>fiduciario assume di fatto un ruolo fondamentale</a:t>
          </a:r>
          <a:r>
            <a:rPr lang="en-GB" dirty="0"/>
            <a:t> </a:t>
          </a:r>
          <a:r>
            <a:rPr lang="en-GB" dirty="0" err="1"/>
            <a:t>ed</a:t>
          </a:r>
          <a:r>
            <a:rPr lang="en-GB" dirty="0"/>
            <a:t> </a:t>
          </a:r>
          <a:r>
            <a:rPr lang="en-GB" dirty="0" err="1"/>
            <a:t>è</a:t>
          </a:r>
          <a:r>
            <a:rPr lang="en-GB" dirty="0"/>
            <a:t> </a:t>
          </a:r>
          <a:r>
            <a:rPr lang="en-GB" dirty="0" err="1"/>
            <a:t>importante</a:t>
          </a:r>
          <a:r>
            <a:rPr lang="en-GB" dirty="0"/>
            <a:t> </a:t>
          </a:r>
          <a:r>
            <a:rPr lang="en-GB" dirty="0" err="1"/>
            <a:t>nominarlo</a:t>
          </a:r>
          <a:endParaRPr lang="en-GB" dirty="0"/>
        </a:p>
      </dgm:t>
    </dgm:pt>
    <dgm:pt modelId="{55FCEEF6-A163-8C4F-8D11-75F6E0DDDF3E}" type="parTrans" cxnId="{B08E0F6B-43B5-3347-9963-5C631F3679A5}">
      <dgm:prSet/>
      <dgm:spPr/>
      <dgm:t>
        <a:bodyPr/>
        <a:lstStyle/>
        <a:p>
          <a:endParaRPr lang="en-GB"/>
        </a:p>
      </dgm:t>
    </dgm:pt>
    <dgm:pt modelId="{3E42AE7C-0BF7-E54B-B951-FF44FA9CE41F}" type="sibTrans" cxnId="{B08E0F6B-43B5-3347-9963-5C631F3679A5}">
      <dgm:prSet/>
      <dgm:spPr/>
      <dgm:t>
        <a:bodyPr/>
        <a:lstStyle/>
        <a:p>
          <a:endParaRPr lang="en-GB"/>
        </a:p>
      </dgm:t>
    </dgm:pt>
    <dgm:pt modelId="{E10F616D-C550-C046-B0D4-185BC8636D3E}" type="pres">
      <dgm:prSet presAssocID="{8387CEB8-767F-DC45-B986-904B977BFAF9}" presName="linearFlow" presStyleCnt="0">
        <dgm:presLayoutVars>
          <dgm:dir/>
          <dgm:animLvl val="lvl"/>
          <dgm:resizeHandles val="exact"/>
        </dgm:presLayoutVars>
      </dgm:prSet>
      <dgm:spPr/>
    </dgm:pt>
    <dgm:pt modelId="{5FCAA5BA-9D84-9D40-95CF-CBD2B053F58D}" type="pres">
      <dgm:prSet presAssocID="{A815125F-6653-E349-9D51-D4281CE9F3DD}" presName="composite" presStyleCnt="0"/>
      <dgm:spPr/>
    </dgm:pt>
    <dgm:pt modelId="{E7EFFD87-86D9-EA45-B225-E4AF359FA309}" type="pres">
      <dgm:prSet presAssocID="{A815125F-6653-E349-9D51-D4281CE9F3DD}" presName="parentText" presStyleLbl="alignNode1" presStyleIdx="0" presStyleCnt="4">
        <dgm:presLayoutVars>
          <dgm:chMax val="1"/>
          <dgm:bulletEnabled val="1"/>
        </dgm:presLayoutVars>
      </dgm:prSet>
      <dgm:spPr/>
    </dgm:pt>
    <dgm:pt modelId="{607BF021-C415-514F-AC93-62F9F13D5410}" type="pres">
      <dgm:prSet presAssocID="{A815125F-6653-E349-9D51-D4281CE9F3DD}" presName="descendantText" presStyleLbl="alignAcc1" presStyleIdx="0" presStyleCnt="4">
        <dgm:presLayoutVars>
          <dgm:bulletEnabled val="1"/>
        </dgm:presLayoutVars>
      </dgm:prSet>
      <dgm:spPr/>
    </dgm:pt>
    <dgm:pt modelId="{1A3C0A97-514E-7C46-BE97-19F8944533B2}" type="pres">
      <dgm:prSet presAssocID="{9E68A9B1-F2BC-B848-A3DF-5525B2523685}" presName="sp" presStyleCnt="0"/>
      <dgm:spPr/>
    </dgm:pt>
    <dgm:pt modelId="{37F59648-83AC-DB44-864F-DAED24709F7B}" type="pres">
      <dgm:prSet presAssocID="{1CD61DE9-8D9F-E64D-84A4-A15607200C12}" presName="composite" presStyleCnt="0"/>
      <dgm:spPr/>
    </dgm:pt>
    <dgm:pt modelId="{A83A7587-FA4B-FC40-88D1-A8130683DFBE}" type="pres">
      <dgm:prSet presAssocID="{1CD61DE9-8D9F-E64D-84A4-A15607200C12}" presName="parentText" presStyleLbl="alignNode1" presStyleIdx="1" presStyleCnt="4">
        <dgm:presLayoutVars>
          <dgm:chMax val="1"/>
          <dgm:bulletEnabled val="1"/>
        </dgm:presLayoutVars>
      </dgm:prSet>
      <dgm:spPr/>
    </dgm:pt>
    <dgm:pt modelId="{E2C62F4B-F580-0044-A3F6-617D4D886E3F}" type="pres">
      <dgm:prSet presAssocID="{1CD61DE9-8D9F-E64D-84A4-A15607200C12}" presName="descendantText" presStyleLbl="alignAcc1" presStyleIdx="1" presStyleCnt="4">
        <dgm:presLayoutVars>
          <dgm:bulletEnabled val="1"/>
        </dgm:presLayoutVars>
      </dgm:prSet>
      <dgm:spPr/>
    </dgm:pt>
    <dgm:pt modelId="{8C092CD6-6C64-EE41-B49B-706A8F5D1D04}" type="pres">
      <dgm:prSet presAssocID="{9468FB49-6B4C-DB48-BD93-57515B8D678E}" presName="sp" presStyleCnt="0"/>
      <dgm:spPr/>
    </dgm:pt>
    <dgm:pt modelId="{AB84C855-4FA9-404B-9CF6-1A71F0463579}" type="pres">
      <dgm:prSet presAssocID="{C25EC7E2-94DA-294E-9C18-1965518D1632}" presName="composite" presStyleCnt="0"/>
      <dgm:spPr/>
    </dgm:pt>
    <dgm:pt modelId="{5203041F-488B-B84E-B098-6D4CF8E7710C}" type="pres">
      <dgm:prSet presAssocID="{C25EC7E2-94DA-294E-9C18-1965518D1632}" presName="parentText" presStyleLbl="alignNode1" presStyleIdx="2" presStyleCnt="4">
        <dgm:presLayoutVars>
          <dgm:chMax val="1"/>
          <dgm:bulletEnabled val="1"/>
        </dgm:presLayoutVars>
      </dgm:prSet>
      <dgm:spPr/>
    </dgm:pt>
    <dgm:pt modelId="{4DDA68D6-DB51-6546-842B-968639302539}" type="pres">
      <dgm:prSet presAssocID="{C25EC7E2-94DA-294E-9C18-1965518D1632}" presName="descendantText" presStyleLbl="alignAcc1" presStyleIdx="2" presStyleCnt="4">
        <dgm:presLayoutVars>
          <dgm:bulletEnabled val="1"/>
        </dgm:presLayoutVars>
      </dgm:prSet>
      <dgm:spPr/>
    </dgm:pt>
    <dgm:pt modelId="{2F0D480C-A2D9-1547-8FDE-B796BD38D069}" type="pres">
      <dgm:prSet presAssocID="{B151CA6A-7A8A-6B40-8834-39109ABBDE4F}" presName="sp" presStyleCnt="0"/>
      <dgm:spPr/>
    </dgm:pt>
    <dgm:pt modelId="{87FBFA1D-E3DF-6942-9C20-2EB001520432}" type="pres">
      <dgm:prSet presAssocID="{C78E9A6A-86C0-E24B-9280-8A77B87468BF}" presName="composite" presStyleCnt="0"/>
      <dgm:spPr/>
    </dgm:pt>
    <dgm:pt modelId="{D83ECE4E-E4FE-4C4C-A026-10DE1559FCF0}" type="pres">
      <dgm:prSet presAssocID="{C78E9A6A-86C0-E24B-9280-8A77B87468BF}" presName="parentText" presStyleLbl="alignNode1" presStyleIdx="3" presStyleCnt="4">
        <dgm:presLayoutVars>
          <dgm:chMax val="1"/>
          <dgm:bulletEnabled val="1"/>
        </dgm:presLayoutVars>
      </dgm:prSet>
      <dgm:spPr/>
    </dgm:pt>
    <dgm:pt modelId="{29CD4136-BF1A-4A45-B021-07EC4BD1FF58}" type="pres">
      <dgm:prSet presAssocID="{C78E9A6A-86C0-E24B-9280-8A77B87468BF}" presName="descendantText" presStyleLbl="alignAcc1" presStyleIdx="3" presStyleCnt="4">
        <dgm:presLayoutVars>
          <dgm:bulletEnabled val="1"/>
        </dgm:presLayoutVars>
      </dgm:prSet>
      <dgm:spPr/>
    </dgm:pt>
  </dgm:ptLst>
  <dgm:cxnLst>
    <dgm:cxn modelId="{447FE308-7032-7948-9EB6-A374959F5774}" type="presOf" srcId="{1CD61DE9-8D9F-E64D-84A4-A15607200C12}" destId="{A83A7587-FA4B-FC40-88D1-A8130683DFBE}" srcOrd="0" destOrd="0" presId="urn:microsoft.com/office/officeart/2005/8/layout/chevron2"/>
    <dgm:cxn modelId="{327CB01B-EA56-3143-B528-5B082A050860}" srcId="{A815125F-6653-E349-9D51-D4281CE9F3DD}" destId="{759C953A-BBBF-254C-8417-FBA09FBF6612}" srcOrd="0" destOrd="0" parTransId="{4B9A9825-B91C-DB4D-B8AB-10EC8056DDEA}" sibTransId="{52B30A3F-EDE8-6548-8AE9-F7CF80B9AD95}"/>
    <dgm:cxn modelId="{CC061629-54E6-474C-9646-C80AD9C86DAD}" srcId="{8387CEB8-767F-DC45-B986-904B977BFAF9}" destId="{A815125F-6653-E349-9D51-D4281CE9F3DD}" srcOrd="0" destOrd="0" parTransId="{73C87EBF-345E-3A4A-B640-204B6A72D950}" sibTransId="{9E68A9B1-F2BC-B848-A3DF-5525B2523685}"/>
    <dgm:cxn modelId="{11143029-027E-DF4A-9D63-0EDE9613C56C}" type="presOf" srcId="{8387CEB8-767F-DC45-B986-904B977BFAF9}" destId="{E10F616D-C550-C046-B0D4-185BC8636D3E}" srcOrd="0" destOrd="0" presId="urn:microsoft.com/office/officeart/2005/8/layout/chevron2"/>
    <dgm:cxn modelId="{1F605D2C-75A3-7240-8BE4-E7027E7B68CC}" type="presOf" srcId="{C78E9A6A-86C0-E24B-9280-8A77B87468BF}" destId="{D83ECE4E-E4FE-4C4C-A026-10DE1559FCF0}" srcOrd="0" destOrd="0" presId="urn:microsoft.com/office/officeart/2005/8/layout/chevron2"/>
    <dgm:cxn modelId="{5A9EE637-BA6C-A541-9654-3672504D6906}" type="presOf" srcId="{C25EC7E2-94DA-294E-9C18-1965518D1632}" destId="{5203041F-488B-B84E-B098-6D4CF8E7710C}" srcOrd="0" destOrd="0" presId="urn:microsoft.com/office/officeart/2005/8/layout/chevron2"/>
    <dgm:cxn modelId="{55EBE441-9EBD-A64E-9178-2CBC3BD47402}" srcId="{8387CEB8-767F-DC45-B986-904B977BFAF9}" destId="{1CD61DE9-8D9F-E64D-84A4-A15607200C12}" srcOrd="1" destOrd="0" parTransId="{CDF69D99-F0B0-614B-9389-0979EAF814A1}" sibTransId="{9468FB49-6B4C-DB48-BD93-57515B8D678E}"/>
    <dgm:cxn modelId="{90CB4E57-08C4-AD41-9E0F-97D8DAC5BFB5}" srcId="{8387CEB8-767F-DC45-B986-904B977BFAF9}" destId="{C78E9A6A-86C0-E24B-9280-8A77B87468BF}" srcOrd="3" destOrd="0" parTransId="{0CBF607D-7E12-3642-979B-64FCC6DEF327}" sibTransId="{A934ADA3-19D5-EA4D-BC34-CBC44BD8421C}"/>
    <dgm:cxn modelId="{12748757-C082-A34B-AE4D-38E4A5899EFA}" srcId="{1CD61DE9-8D9F-E64D-84A4-A15607200C12}" destId="{2F1BB679-AF9D-974F-B4AE-264165BC3DEE}" srcOrd="0" destOrd="0" parTransId="{FD9F6AB8-1D76-5649-BAD8-C41CCC758CE6}" sibTransId="{546F71C5-A369-C842-BE6A-C7D2F69077BD}"/>
    <dgm:cxn modelId="{B08E0F6B-43B5-3347-9963-5C631F3679A5}" srcId="{C78E9A6A-86C0-E24B-9280-8A77B87468BF}" destId="{86861461-9EEA-BA40-8502-5ACDFF5BB96E}" srcOrd="0" destOrd="0" parTransId="{55FCEEF6-A163-8C4F-8D11-75F6E0DDDF3E}" sibTransId="{3E42AE7C-0BF7-E54B-B951-FF44FA9CE41F}"/>
    <dgm:cxn modelId="{BBA9C977-2CB5-5D4A-8AAE-C6FE8B93E8A2}" type="presOf" srcId="{86861461-9EEA-BA40-8502-5ACDFF5BB96E}" destId="{29CD4136-BF1A-4A45-B021-07EC4BD1FF58}" srcOrd="0" destOrd="0" presId="urn:microsoft.com/office/officeart/2005/8/layout/chevron2"/>
    <dgm:cxn modelId="{94871D82-496A-5449-BFFA-61F062984BE7}" srcId="{8387CEB8-767F-DC45-B986-904B977BFAF9}" destId="{C25EC7E2-94DA-294E-9C18-1965518D1632}" srcOrd="2" destOrd="0" parTransId="{F1A1B840-771B-F64A-835A-A3CBF777CEE2}" sibTransId="{B151CA6A-7A8A-6B40-8834-39109ABBDE4F}"/>
    <dgm:cxn modelId="{62CF6790-9017-2F4C-AF37-7594FA1C7D51}" srcId="{C25EC7E2-94DA-294E-9C18-1965518D1632}" destId="{1FAB9798-D8F4-684A-B1AF-33FA343DAF73}" srcOrd="0" destOrd="0" parTransId="{BD192959-4E10-784C-A9EF-7699E46DFC25}" sibTransId="{8C3FD6E7-4092-5047-8F4B-3A9CDCE7FDB7}"/>
    <dgm:cxn modelId="{D4500CAC-F13A-AC45-AB30-309FCD2677BE}" type="presOf" srcId="{759C953A-BBBF-254C-8417-FBA09FBF6612}" destId="{607BF021-C415-514F-AC93-62F9F13D5410}" srcOrd="0" destOrd="0" presId="urn:microsoft.com/office/officeart/2005/8/layout/chevron2"/>
    <dgm:cxn modelId="{CED85EBA-A9AD-3340-BF77-10FB02EBB014}" type="presOf" srcId="{2F1BB679-AF9D-974F-B4AE-264165BC3DEE}" destId="{E2C62F4B-F580-0044-A3F6-617D4D886E3F}" srcOrd="0" destOrd="0" presId="urn:microsoft.com/office/officeart/2005/8/layout/chevron2"/>
    <dgm:cxn modelId="{FAC808C2-BF37-AB4D-9045-D41FA93B532B}" type="presOf" srcId="{A815125F-6653-E349-9D51-D4281CE9F3DD}" destId="{E7EFFD87-86D9-EA45-B225-E4AF359FA309}" srcOrd="0" destOrd="0" presId="urn:microsoft.com/office/officeart/2005/8/layout/chevron2"/>
    <dgm:cxn modelId="{F5CAB2FF-98DD-C84E-888F-81A551F797ED}" type="presOf" srcId="{1FAB9798-D8F4-684A-B1AF-33FA343DAF73}" destId="{4DDA68D6-DB51-6546-842B-968639302539}" srcOrd="0" destOrd="0" presId="urn:microsoft.com/office/officeart/2005/8/layout/chevron2"/>
    <dgm:cxn modelId="{4A0DD785-0148-3344-937A-12E0B595C369}" type="presParOf" srcId="{E10F616D-C550-C046-B0D4-185BC8636D3E}" destId="{5FCAA5BA-9D84-9D40-95CF-CBD2B053F58D}" srcOrd="0" destOrd="0" presId="urn:microsoft.com/office/officeart/2005/8/layout/chevron2"/>
    <dgm:cxn modelId="{023734B3-05F8-964A-8F8F-5F627C48D14C}" type="presParOf" srcId="{5FCAA5BA-9D84-9D40-95CF-CBD2B053F58D}" destId="{E7EFFD87-86D9-EA45-B225-E4AF359FA309}" srcOrd="0" destOrd="0" presId="urn:microsoft.com/office/officeart/2005/8/layout/chevron2"/>
    <dgm:cxn modelId="{3D73F149-E9CB-3547-A341-791AD4D24B59}" type="presParOf" srcId="{5FCAA5BA-9D84-9D40-95CF-CBD2B053F58D}" destId="{607BF021-C415-514F-AC93-62F9F13D5410}" srcOrd="1" destOrd="0" presId="urn:microsoft.com/office/officeart/2005/8/layout/chevron2"/>
    <dgm:cxn modelId="{1ADDB12F-50B9-6A45-AFAF-7CE1F27FC194}" type="presParOf" srcId="{E10F616D-C550-C046-B0D4-185BC8636D3E}" destId="{1A3C0A97-514E-7C46-BE97-19F8944533B2}" srcOrd="1" destOrd="0" presId="urn:microsoft.com/office/officeart/2005/8/layout/chevron2"/>
    <dgm:cxn modelId="{B7E9AE27-36E1-034B-AB60-6FF67F4FF1E9}" type="presParOf" srcId="{E10F616D-C550-C046-B0D4-185BC8636D3E}" destId="{37F59648-83AC-DB44-864F-DAED24709F7B}" srcOrd="2" destOrd="0" presId="urn:microsoft.com/office/officeart/2005/8/layout/chevron2"/>
    <dgm:cxn modelId="{50BBAE12-7F7B-A940-940D-672561755C35}" type="presParOf" srcId="{37F59648-83AC-DB44-864F-DAED24709F7B}" destId="{A83A7587-FA4B-FC40-88D1-A8130683DFBE}" srcOrd="0" destOrd="0" presId="urn:microsoft.com/office/officeart/2005/8/layout/chevron2"/>
    <dgm:cxn modelId="{4EC8EA58-FB86-4542-8CB7-9F6A7008E62A}" type="presParOf" srcId="{37F59648-83AC-DB44-864F-DAED24709F7B}" destId="{E2C62F4B-F580-0044-A3F6-617D4D886E3F}" srcOrd="1" destOrd="0" presId="urn:microsoft.com/office/officeart/2005/8/layout/chevron2"/>
    <dgm:cxn modelId="{435F6193-0B72-4143-AED0-02F255F10A9B}" type="presParOf" srcId="{E10F616D-C550-C046-B0D4-185BC8636D3E}" destId="{8C092CD6-6C64-EE41-B49B-706A8F5D1D04}" srcOrd="3" destOrd="0" presId="urn:microsoft.com/office/officeart/2005/8/layout/chevron2"/>
    <dgm:cxn modelId="{77D1A8FB-A3B3-1549-A675-4ED6AA9681E7}" type="presParOf" srcId="{E10F616D-C550-C046-B0D4-185BC8636D3E}" destId="{AB84C855-4FA9-404B-9CF6-1A71F0463579}" srcOrd="4" destOrd="0" presId="urn:microsoft.com/office/officeart/2005/8/layout/chevron2"/>
    <dgm:cxn modelId="{CF347DF8-7087-4B4D-BD72-B53898E18A6B}" type="presParOf" srcId="{AB84C855-4FA9-404B-9CF6-1A71F0463579}" destId="{5203041F-488B-B84E-B098-6D4CF8E7710C}" srcOrd="0" destOrd="0" presId="urn:microsoft.com/office/officeart/2005/8/layout/chevron2"/>
    <dgm:cxn modelId="{BB978896-1625-6C46-9BE7-320F0DF4489B}" type="presParOf" srcId="{AB84C855-4FA9-404B-9CF6-1A71F0463579}" destId="{4DDA68D6-DB51-6546-842B-968639302539}" srcOrd="1" destOrd="0" presId="urn:microsoft.com/office/officeart/2005/8/layout/chevron2"/>
    <dgm:cxn modelId="{BEED4873-A6C8-6640-A81B-78DDC9320ADE}" type="presParOf" srcId="{E10F616D-C550-C046-B0D4-185BC8636D3E}" destId="{2F0D480C-A2D9-1547-8FDE-B796BD38D069}" srcOrd="5" destOrd="0" presId="urn:microsoft.com/office/officeart/2005/8/layout/chevron2"/>
    <dgm:cxn modelId="{079E0E6F-8D41-E045-88CB-443EFA784D7D}" type="presParOf" srcId="{E10F616D-C550-C046-B0D4-185BC8636D3E}" destId="{87FBFA1D-E3DF-6942-9C20-2EB001520432}" srcOrd="6" destOrd="0" presId="urn:microsoft.com/office/officeart/2005/8/layout/chevron2"/>
    <dgm:cxn modelId="{A1E456FD-069C-C342-BECA-D94EB11798B2}" type="presParOf" srcId="{87FBFA1D-E3DF-6942-9C20-2EB001520432}" destId="{D83ECE4E-E4FE-4C4C-A026-10DE1559FCF0}" srcOrd="0" destOrd="0" presId="urn:microsoft.com/office/officeart/2005/8/layout/chevron2"/>
    <dgm:cxn modelId="{0B48197C-6F08-1845-BA51-1B49C7ADC0D7}" type="presParOf" srcId="{87FBFA1D-E3DF-6942-9C20-2EB001520432}" destId="{29CD4136-BF1A-4A45-B021-07EC4BD1FF5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5353C9-8998-C24A-8960-C315F0DA9E33}"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GB"/>
        </a:p>
      </dgm:t>
    </dgm:pt>
    <dgm:pt modelId="{05125BBF-93E6-8C46-9585-0A5D99AC2F4C}">
      <dgm:prSet/>
      <dgm:spPr/>
      <dgm:t>
        <a:bodyPr/>
        <a:lstStyle/>
        <a:p>
          <a:pPr rtl="0"/>
          <a:r>
            <a:rPr lang="en-GB" dirty="0"/>
            <a:t>a)</a:t>
          </a:r>
        </a:p>
      </dgm:t>
    </dgm:pt>
    <dgm:pt modelId="{C97D269D-35DA-AD4A-AA3D-5BFEB4EBAA10}" type="parTrans" cxnId="{F314CE38-4B29-FB49-96E0-BB657D3BEB8C}">
      <dgm:prSet/>
      <dgm:spPr/>
      <dgm:t>
        <a:bodyPr/>
        <a:lstStyle/>
        <a:p>
          <a:endParaRPr lang="en-GB"/>
        </a:p>
      </dgm:t>
    </dgm:pt>
    <dgm:pt modelId="{04126395-AEFD-444D-88D6-F43F946A4964}" type="sibTrans" cxnId="{F314CE38-4B29-FB49-96E0-BB657D3BEB8C}">
      <dgm:prSet/>
      <dgm:spPr/>
      <dgm:t>
        <a:bodyPr/>
        <a:lstStyle/>
        <a:p>
          <a:endParaRPr lang="en-GB"/>
        </a:p>
      </dgm:t>
    </dgm:pt>
    <dgm:pt modelId="{305A313A-A05F-3448-A811-40FBB62DB85B}">
      <dgm:prSet/>
      <dgm:spPr/>
      <dgm:t>
        <a:bodyPr/>
        <a:lstStyle/>
        <a:p>
          <a:r>
            <a:rPr lang="en-GB" dirty="0"/>
            <a:t>b)</a:t>
          </a:r>
        </a:p>
      </dgm:t>
    </dgm:pt>
    <dgm:pt modelId="{F98FE30A-8C50-D04A-9938-9CF1BA557101}" type="parTrans" cxnId="{6EC4024E-8B9D-D74B-8455-2249715DB631}">
      <dgm:prSet/>
      <dgm:spPr/>
      <dgm:t>
        <a:bodyPr/>
        <a:lstStyle/>
        <a:p>
          <a:endParaRPr lang="en-GB"/>
        </a:p>
      </dgm:t>
    </dgm:pt>
    <dgm:pt modelId="{E2CF38F5-976A-FF44-AC99-E8A21AE88F8A}" type="sibTrans" cxnId="{6EC4024E-8B9D-D74B-8455-2249715DB631}">
      <dgm:prSet/>
      <dgm:spPr/>
      <dgm:t>
        <a:bodyPr/>
        <a:lstStyle/>
        <a:p>
          <a:endParaRPr lang="en-GB"/>
        </a:p>
      </dgm:t>
    </dgm:pt>
    <dgm:pt modelId="{53CD70BB-E494-5641-BA66-7D284B483DC3}">
      <dgm:prSet/>
      <dgm:spPr/>
      <dgm:t>
        <a:bodyPr/>
        <a:lstStyle/>
        <a:p>
          <a:pPr rtl="0"/>
          <a:r>
            <a:rPr lang="it-IT" noProof="0" dirty="0"/>
            <a:t>DAT palesemente incongrue </a:t>
          </a:r>
          <a:r>
            <a:rPr lang="it-IT" noProof="0" dirty="0">
              <a:sym typeface="Wingdings"/>
            </a:rPr>
            <a:t> disattese</a:t>
          </a:r>
          <a:endParaRPr lang="it-IT" noProof="0" dirty="0"/>
        </a:p>
      </dgm:t>
    </dgm:pt>
    <dgm:pt modelId="{52B89BBD-12D9-A84C-99BA-C579394CAC73}" type="parTrans" cxnId="{D93D2299-4DE7-2C4F-B612-38CC3365389D}">
      <dgm:prSet/>
      <dgm:spPr/>
      <dgm:t>
        <a:bodyPr/>
        <a:lstStyle/>
        <a:p>
          <a:endParaRPr lang="en-GB"/>
        </a:p>
      </dgm:t>
    </dgm:pt>
    <dgm:pt modelId="{35D5D1B3-C972-E849-B826-0EBBEFC10028}" type="sibTrans" cxnId="{D93D2299-4DE7-2C4F-B612-38CC3365389D}">
      <dgm:prSet/>
      <dgm:spPr/>
      <dgm:t>
        <a:bodyPr/>
        <a:lstStyle/>
        <a:p>
          <a:endParaRPr lang="en-GB"/>
        </a:p>
      </dgm:t>
    </dgm:pt>
    <dgm:pt modelId="{9E4CC15A-7FB8-D849-8AD1-6C4FE09D7C1B}">
      <dgm:prSet/>
      <dgm:spPr/>
      <dgm:t>
        <a:bodyPr/>
        <a:lstStyle/>
        <a:p>
          <a:r>
            <a:rPr lang="it-IT" noProof="0" dirty="0"/>
            <a:t>Conflitto tra fiduciario e medico: decide il giudice tutelare</a:t>
          </a:r>
        </a:p>
      </dgm:t>
    </dgm:pt>
    <dgm:pt modelId="{77EACDB5-98B0-654B-A218-102418648996}" type="parTrans" cxnId="{7A49D1F8-800E-7844-9450-EEA69FC17844}">
      <dgm:prSet/>
      <dgm:spPr/>
      <dgm:t>
        <a:bodyPr/>
        <a:lstStyle/>
        <a:p>
          <a:endParaRPr lang="en-GB"/>
        </a:p>
      </dgm:t>
    </dgm:pt>
    <dgm:pt modelId="{22B37EB0-00C0-E141-8377-C32B49F4CE84}" type="sibTrans" cxnId="{7A49D1F8-800E-7844-9450-EEA69FC17844}">
      <dgm:prSet/>
      <dgm:spPr/>
      <dgm:t>
        <a:bodyPr/>
        <a:lstStyle/>
        <a:p>
          <a:endParaRPr lang="en-GB"/>
        </a:p>
      </dgm:t>
    </dgm:pt>
    <dgm:pt modelId="{18D90E6E-333B-FB46-B524-E8A9002467D2}" type="pres">
      <dgm:prSet presAssocID="{345353C9-8998-C24A-8960-C315F0DA9E33}" presName="linearFlow" presStyleCnt="0">
        <dgm:presLayoutVars>
          <dgm:dir/>
          <dgm:animLvl val="lvl"/>
          <dgm:resizeHandles val="exact"/>
        </dgm:presLayoutVars>
      </dgm:prSet>
      <dgm:spPr/>
    </dgm:pt>
    <dgm:pt modelId="{9FE2235B-308D-B540-BFE1-961C466E2619}" type="pres">
      <dgm:prSet presAssocID="{05125BBF-93E6-8C46-9585-0A5D99AC2F4C}" presName="composite" presStyleCnt="0"/>
      <dgm:spPr/>
    </dgm:pt>
    <dgm:pt modelId="{29FEF90C-E7B0-C548-BCD1-CAA04DB33296}" type="pres">
      <dgm:prSet presAssocID="{05125BBF-93E6-8C46-9585-0A5D99AC2F4C}" presName="parentText" presStyleLbl="alignNode1" presStyleIdx="0" presStyleCnt="2">
        <dgm:presLayoutVars>
          <dgm:chMax val="1"/>
          <dgm:bulletEnabled val="1"/>
        </dgm:presLayoutVars>
      </dgm:prSet>
      <dgm:spPr/>
    </dgm:pt>
    <dgm:pt modelId="{BCF05766-749D-E244-A0ED-4FAB022ACD93}" type="pres">
      <dgm:prSet presAssocID="{05125BBF-93E6-8C46-9585-0A5D99AC2F4C}" presName="descendantText" presStyleLbl="alignAcc1" presStyleIdx="0" presStyleCnt="2">
        <dgm:presLayoutVars>
          <dgm:bulletEnabled val="1"/>
        </dgm:presLayoutVars>
      </dgm:prSet>
      <dgm:spPr/>
    </dgm:pt>
    <dgm:pt modelId="{B06AD686-81C1-E647-A3F5-11543E1AEC81}" type="pres">
      <dgm:prSet presAssocID="{04126395-AEFD-444D-88D6-F43F946A4964}" presName="sp" presStyleCnt="0"/>
      <dgm:spPr/>
    </dgm:pt>
    <dgm:pt modelId="{2F7D9FAB-D3B6-F84E-9434-4FF6526D170B}" type="pres">
      <dgm:prSet presAssocID="{305A313A-A05F-3448-A811-40FBB62DB85B}" presName="composite" presStyleCnt="0"/>
      <dgm:spPr/>
    </dgm:pt>
    <dgm:pt modelId="{FD9E13A7-9F1A-6E46-92A7-E5EE147DE9E3}" type="pres">
      <dgm:prSet presAssocID="{305A313A-A05F-3448-A811-40FBB62DB85B}" presName="parentText" presStyleLbl="alignNode1" presStyleIdx="1" presStyleCnt="2">
        <dgm:presLayoutVars>
          <dgm:chMax val="1"/>
          <dgm:bulletEnabled val="1"/>
        </dgm:presLayoutVars>
      </dgm:prSet>
      <dgm:spPr/>
    </dgm:pt>
    <dgm:pt modelId="{828A47F1-1EAD-4C45-ACF6-ED18AADB2FF1}" type="pres">
      <dgm:prSet presAssocID="{305A313A-A05F-3448-A811-40FBB62DB85B}" presName="descendantText" presStyleLbl="alignAcc1" presStyleIdx="1" presStyleCnt="2">
        <dgm:presLayoutVars>
          <dgm:bulletEnabled val="1"/>
        </dgm:presLayoutVars>
      </dgm:prSet>
      <dgm:spPr/>
    </dgm:pt>
  </dgm:ptLst>
  <dgm:cxnLst>
    <dgm:cxn modelId="{F314CE38-4B29-FB49-96E0-BB657D3BEB8C}" srcId="{345353C9-8998-C24A-8960-C315F0DA9E33}" destId="{05125BBF-93E6-8C46-9585-0A5D99AC2F4C}" srcOrd="0" destOrd="0" parTransId="{C97D269D-35DA-AD4A-AA3D-5BFEB4EBAA10}" sibTransId="{04126395-AEFD-444D-88D6-F43F946A4964}"/>
    <dgm:cxn modelId="{B5FC7139-879B-6740-88B0-9D0FDC8C3462}" type="presOf" srcId="{305A313A-A05F-3448-A811-40FBB62DB85B}" destId="{FD9E13A7-9F1A-6E46-92A7-E5EE147DE9E3}" srcOrd="0" destOrd="0" presId="urn:microsoft.com/office/officeart/2005/8/layout/chevron2"/>
    <dgm:cxn modelId="{FA61BC40-91C9-7048-B0EC-FC40556AD810}" type="presOf" srcId="{9E4CC15A-7FB8-D849-8AD1-6C4FE09D7C1B}" destId="{828A47F1-1EAD-4C45-ACF6-ED18AADB2FF1}" srcOrd="0" destOrd="0" presId="urn:microsoft.com/office/officeart/2005/8/layout/chevron2"/>
    <dgm:cxn modelId="{6EC4024E-8B9D-D74B-8455-2249715DB631}" srcId="{345353C9-8998-C24A-8960-C315F0DA9E33}" destId="{305A313A-A05F-3448-A811-40FBB62DB85B}" srcOrd="1" destOrd="0" parTransId="{F98FE30A-8C50-D04A-9938-9CF1BA557101}" sibTransId="{E2CF38F5-976A-FF44-AC99-E8A21AE88F8A}"/>
    <dgm:cxn modelId="{438ABE75-13C3-7E49-8C03-898963108D6D}" type="presOf" srcId="{05125BBF-93E6-8C46-9585-0A5D99AC2F4C}" destId="{29FEF90C-E7B0-C548-BCD1-CAA04DB33296}" srcOrd="0" destOrd="0" presId="urn:microsoft.com/office/officeart/2005/8/layout/chevron2"/>
    <dgm:cxn modelId="{D93D2299-4DE7-2C4F-B612-38CC3365389D}" srcId="{05125BBF-93E6-8C46-9585-0A5D99AC2F4C}" destId="{53CD70BB-E494-5641-BA66-7D284B483DC3}" srcOrd="0" destOrd="0" parTransId="{52B89BBD-12D9-A84C-99BA-C579394CAC73}" sibTransId="{35D5D1B3-C972-E849-B826-0EBBEFC10028}"/>
    <dgm:cxn modelId="{1E4905C5-936D-E34C-AA82-32785748041F}" type="presOf" srcId="{345353C9-8998-C24A-8960-C315F0DA9E33}" destId="{18D90E6E-333B-FB46-B524-E8A9002467D2}" srcOrd="0" destOrd="0" presId="urn:microsoft.com/office/officeart/2005/8/layout/chevron2"/>
    <dgm:cxn modelId="{6909F3DF-31A2-7F45-B420-78C171BC9C52}" type="presOf" srcId="{53CD70BB-E494-5641-BA66-7D284B483DC3}" destId="{BCF05766-749D-E244-A0ED-4FAB022ACD93}" srcOrd="0" destOrd="0" presId="urn:microsoft.com/office/officeart/2005/8/layout/chevron2"/>
    <dgm:cxn modelId="{7A49D1F8-800E-7844-9450-EEA69FC17844}" srcId="{305A313A-A05F-3448-A811-40FBB62DB85B}" destId="{9E4CC15A-7FB8-D849-8AD1-6C4FE09D7C1B}" srcOrd="0" destOrd="0" parTransId="{77EACDB5-98B0-654B-A218-102418648996}" sibTransId="{22B37EB0-00C0-E141-8377-C32B49F4CE84}"/>
    <dgm:cxn modelId="{E027081B-A752-8A4C-93ED-11E4DFAECC28}" type="presParOf" srcId="{18D90E6E-333B-FB46-B524-E8A9002467D2}" destId="{9FE2235B-308D-B540-BFE1-961C466E2619}" srcOrd="0" destOrd="0" presId="urn:microsoft.com/office/officeart/2005/8/layout/chevron2"/>
    <dgm:cxn modelId="{98B4755A-ED08-454E-8AC3-0AA02CB3967B}" type="presParOf" srcId="{9FE2235B-308D-B540-BFE1-961C466E2619}" destId="{29FEF90C-E7B0-C548-BCD1-CAA04DB33296}" srcOrd="0" destOrd="0" presId="urn:microsoft.com/office/officeart/2005/8/layout/chevron2"/>
    <dgm:cxn modelId="{0991829D-1597-B441-9766-3610C1D9C3A3}" type="presParOf" srcId="{9FE2235B-308D-B540-BFE1-961C466E2619}" destId="{BCF05766-749D-E244-A0ED-4FAB022ACD93}" srcOrd="1" destOrd="0" presId="urn:microsoft.com/office/officeart/2005/8/layout/chevron2"/>
    <dgm:cxn modelId="{51713CF2-8900-F347-B711-2D3C04ED471D}" type="presParOf" srcId="{18D90E6E-333B-FB46-B524-E8A9002467D2}" destId="{B06AD686-81C1-E647-A3F5-11543E1AEC81}" srcOrd="1" destOrd="0" presId="urn:microsoft.com/office/officeart/2005/8/layout/chevron2"/>
    <dgm:cxn modelId="{87180DDD-5C72-A141-AA77-97533FE8A2DC}" type="presParOf" srcId="{18D90E6E-333B-FB46-B524-E8A9002467D2}" destId="{2F7D9FAB-D3B6-F84E-9434-4FF6526D170B}" srcOrd="2" destOrd="0" presId="urn:microsoft.com/office/officeart/2005/8/layout/chevron2"/>
    <dgm:cxn modelId="{FB19DB07-47F7-ED42-A72B-2FBCA6057B11}" type="presParOf" srcId="{2F7D9FAB-D3B6-F84E-9434-4FF6526D170B}" destId="{FD9E13A7-9F1A-6E46-92A7-E5EE147DE9E3}" srcOrd="0" destOrd="0" presId="urn:microsoft.com/office/officeart/2005/8/layout/chevron2"/>
    <dgm:cxn modelId="{A123B9C8-DDD2-774C-A635-CA0A01E78DB2}" type="presParOf" srcId="{2F7D9FAB-D3B6-F84E-9434-4FF6526D170B}" destId="{828A47F1-1EAD-4C45-ACF6-ED18AADB2FF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EB3C4A-CF69-C343-B5CC-38B834011B4D}"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GB"/>
        </a:p>
      </dgm:t>
    </dgm:pt>
    <dgm:pt modelId="{A1F0168C-472B-D34B-BE0F-856C4880E74C}">
      <dgm:prSet phldrT="[Testo]"/>
      <dgm:spPr/>
      <dgm:t>
        <a:bodyPr/>
        <a:lstStyle/>
        <a:p>
          <a:r>
            <a:rPr lang="en-GB" dirty="0"/>
            <a:t>1.</a:t>
          </a:r>
        </a:p>
      </dgm:t>
    </dgm:pt>
    <dgm:pt modelId="{7AB932CC-54D5-9847-87D5-4E148A11706B}" type="parTrans" cxnId="{30078A04-2394-1947-88D3-4D7E3066A1C2}">
      <dgm:prSet/>
      <dgm:spPr/>
      <dgm:t>
        <a:bodyPr/>
        <a:lstStyle/>
        <a:p>
          <a:endParaRPr lang="en-GB"/>
        </a:p>
      </dgm:t>
    </dgm:pt>
    <dgm:pt modelId="{538CC4A9-21F6-284A-A604-B38A5FF7BF2A}" type="sibTrans" cxnId="{30078A04-2394-1947-88D3-4D7E3066A1C2}">
      <dgm:prSet/>
      <dgm:spPr/>
      <dgm:t>
        <a:bodyPr/>
        <a:lstStyle/>
        <a:p>
          <a:endParaRPr lang="en-GB"/>
        </a:p>
      </dgm:t>
    </dgm:pt>
    <dgm:pt modelId="{5AEEF5D5-0FB6-8B41-89C3-506B4FADEA65}">
      <dgm:prSet phldrT="[Testo]"/>
      <dgm:spPr/>
      <dgm:t>
        <a:bodyPr/>
        <a:lstStyle/>
        <a:p>
          <a:r>
            <a:rPr lang="it-IT" dirty="0"/>
            <a:t>l’art. 3 assegna un ruolo importante all’amministrazione di sostegno, che può dare o rifiutare il consenso</a:t>
          </a:r>
          <a:endParaRPr lang="en-GB" dirty="0"/>
        </a:p>
      </dgm:t>
    </dgm:pt>
    <dgm:pt modelId="{C8B33A3B-3F5D-C244-85CA-72D156B12153}" type="parTrans" cxnId="{BB044E93-9F92-9242-B17E-DC24A8472F47}">
      <dgm:prSet/>
      <dgm:spPr/>
      <dgm:t>
        <a:bodyPr/>
        <a:lstStyle/>
        <a:p>
          <a:endParaRPr lang="en-GB"/>
        </a:p>
      </dgm:t>
    </dgm:pt>
    <dgm:pt modelId="{42192A7A-A1ED-D546-ACF1-CABA89D18FCF}" type="sibTrans" cxnId="{BB044E93-9F92-9242-B17E-DC24A8472F47}">
      <dgm:prSet/>
      <dgm:spPr/>
      <dgm:t>
        <a:bodyPr/>
        <a:lstStyle/>
        <a:p>
          <a:endParaRPr lang="en-GB"/>
        </a:p>
      </dgm:t>
    </dgm:pt>
    <dgm:pt modelId="{2BD02364-8E0D-904C-8B6E-24442FBF2EC0}">
      <dgm:prSet phldrT="[Testo]"/>
      <dgm:spPr/>
      <dgm:t>
        <a:bodyPr/>
        <a:lstStyle/>
        <a:p>
          <a:r>
            <a:rPr lang="en-GB" dirty="0"/>
            <a:t>2.</a:t>
          </a:r>
        </a:p>
      </dgm:t>
    </dgm:pt>
    <dgm:pt modelId="{337B46E3-1A3B-7446-A7B5-F88E147D9A81}" type="parTrans" cxnId="{F8D5C098-A12B-914C-848C-D7E5A1AB7ADC}">
      <dgm:prSet/>
      <dgm:spPr/>
      <dgm:t>
        <a:bodyPr/>
        <a:lstStyle/>
        <a:p>
          <a:endParaRPr lang="en-GB"/>
        </a:p>
      </dgm:t>
    </dgm:pt>
    <dgm:pt modelId="{D4DF7CDC-CA09-C048-936E-C74666E196E0}" type="sibTrans" cxnId="{F8D5C098-A12B-914C-848C-D7E5A1AB7ADC}">
      <dgm:prSet/>
      <dgm:spPr/>
      <dgm:t>
        <a:bodyPr/>
        <a:lstStyle/>
        <a:p>
          <a:endParaRPr lang="en-GB"/>
        </a:p>
      </dgm:t>
    </dgm:pt>
    <dgm:pt modelId="{10D0E870-DAE1-844B-A39A-8F9F26B7792F}">
      <dgm:prSet phldrT="[Testo]"/>
      <dgm:spPr/>
      <dgm:t>
        <a:bodyPr/>
        <a:lstStyle/>
        <a:p>
          <a:r>
            <a:rPr lang="it-IT" dirty="0"/>
            <a:t>previo intervento del giudice tutelare il quale attribuisce all’amministratore poteri in materia sanitaria</a:t>
          </a:r>
          <a:endParaRPr lang="en-GB" dirty="0"/>
        </a:p>
      </dgm:t>
    </dgm:pt>
    <dgm:pt modelId="{C1B5D731-D475-DB47-94E7-406AF1B61594}" type="parTrans" cxnId="{707E3874-BEC7-C542-9B0B-66B5131DE018}">
      <dgm:prSet/>
      <dgm:spPr/>
      <dgm:t>
        <a:bodyPr/>
        <a:lstStyle/>
        <a:p>
          <a:endParaRPr lang="en-GB"/>
        </a:p>
      </dgm:t>
    </dgm:pt>
    <dgm:pt modelId="{A0E0E6EB-7780-094D-A8AC-F6753F0FA349}" type="sibTrans" cxnId="{707E3874-BEC7-C542-9B0B-66B5131DE018}">
      <dgm:prSet/>
      <dgm:spPr/>
      <dgm:t>
        <a:bodyPr/>
        <a:lstStyle/>
        <a:p>
          <a:endParaRPr lang="en-GB"/>
        </a:p>
      </dgm:t>
    </dgm:pt>
    <dgm:pt modelId="{E7A5B702-E5D1-AC4A-9F5E-648441D06DCD}">
      <dgm:prSet phldrT="[Testo]"/>
      <dgm:spPr/>
      <dgm:t>
        <a:bodyPr/>
        <a:lstStyle/>
        <a:p>
          <a:r>
            <a:rPr lang="en-GB" dirty="0"/>
            <a:t>3.</a:t>
          </a:r>
        </a:p>
      </dgm:t>
    </dgm:pt>
    <dgm:pt modelId="{24953F67-56B0-9F46-A85C-30699DF5E4C0}" type="parTrans" cxnId="{B2F0D28E-6BCE-CA46-A9B8-3150345168E9}">
      <dgm:prSet/>
      <dgm:spPr/>
      <dgm:t>
        <a:bodyPr/>
        <a:lstStyle/>
        <a:p>
          <a:endParaRPr lang="en-GB"/>
        </a:p>
      </dgm:t>
    </dgm:pt>
    <dgm:pt modelId="{5AB8158B-BD27-F242-A1D2-54C17830E76F}" type="sibTrans" cxnId="{B2F0D28E-6BCE-CA46-A9B8-3150345168E9}">
      <dgm:prSet/>
      <dgm:spPr/>
      <dgm:t>
        <a:bodyPr/>
        <a:lstStyle/>
        <a:p>
          <a:endParaRPr lang="en-GB"/>
        </a:p>
      </dgm:t>
    </dgm:pt>
    <dgm:pt modelId="{3D028C47-D770-F142-83D7-BE8ECA794A73}">
      <dgm:prSet phldrT="[Testo]"/>
      <dgm:spPr/>
      <dgm:t>
        <a:bodyPr/>
        <a:lstStyle/>
        <a:p>
          <a:r>
            <a:rPr lang="it-IT" noProof="0" dirty="0"/>
            <a:t>può l’amministratore di sostegno far sentire la voce di chi non è mai stato in grado di esprimersi su scelte mediche?</a:t>
          </a:r>
        </a:p>
      </dgm:t>
    </dgm:pt>
    <dgm:pt modelId="{9F6995F2-24D8-434E-A84F-425989B3F407}" type="parTrans" cxnId="{91BE2BC9-E702-5349-825B-CC62600F14AE}">
      <dgm:prSet/>
      <dgm:spPr/>
      <dgm:t>
        <a:bodyPr/>
        <a:lstStyle/>
        <a:p>
          <a:endParaRPr lang="en-GB"/>
        </a:p>
      </dgm:t>
    </dgm:pt>
    <dgm:pt modelId="{84E7517B-18AC-B54A-AD22-F581A40CDCCB}" type="sibTrans" cxnId="{91BE2BC9-E702-5349-825B-CC62600F14AE}">
      <dgm:prSet/>
      <dgm:spPr/>
      <dgm:t>
        <a:bodyPr/>
        <a:lstStyle/>
        <a:p>
          <a:endParaRPr lang="en-GB"/>
        </a:p>
      </dgm:t>
    </dgm:pt>
    <dgm:pt modelId="{41AC70AF-9354-C342-9F16-BAB618D28DFB}" type="pres">
      <dgm:prSet presAssocID="{77EB3C4A-CF69-C343-B5CC-38B834011B4D}" presName="linearFlow" presStyleCnt="0">
        <dgm:presLayoutVars>
          <dgm:dir/>
          <dgm:animLvl val="lvl"/>
          <dgm:resizeHandles val="exact"/>
        </dgm:presLayoutVars>
      </dgm:prSet>
      <dgm:spPr/>
    </dgm:pt>
    <dgm:pt modelId="{75D8E45B-A6A2-404A-A4F6-67858B1B725A}" type="pres">
      <dgm:prSet presAssocID="{A1F0168C-472B-D34B-BE0F-856C4880E74C}" presName="composite" presStyleCnt="0"/>
      <dgm:spPr/>
    </dgm:pt>
    <dgm:pt modelId="{EB48D413-04A6-3B41-856E-CD7128CAC560}" type="pres">
      <dgm:prSet presAssocID="{A1F0168C-472B-D34B-BE0F-856C4880E74C}" presName="parentText" presStyleLbl="alignNode1" presStyleIdx="0" presStyleCnt="3">
        <dgm:presLayoutVars>
          <dgm:chMax val="1"/>
          <dgm:bulletEnabled val="1"/>
        </dgm:presLayoutVars>
      </dgm:prSet>
      <dgm:spPr/>
    </dgm:pt>
    <dgm:pt modelId="{98730692-7A06-264F-9D23-376B86B4F87D}" type="pres">
      <dgm:prSet presAssocID="{A1F0168C-472B-D34B-BE0F-856C4880E74C}" presName="descendantText" presStyleLbl="alignAcc1" presStyleIdx="0" presStyleCnt="3" custLinFactNeighborX="899" custLinFactNeighborY="18171">
        <dgm:presLayoutVars>
          <dgm:bulletEnabled val="1"/>
        </dgm:presLayoutVars>
      </dgm:prSet>
      <dgm:spPr/>
    </dgm:pt>
    <dgm:pt modelId="{C0F25DF0-D0C9-8743-B9D9-E718B429FF47}" type="pres">
      <dgm:prSet presAssocID="{538CC4A9-21F6-284A-A604-B38A5FF7BF2A}" presName="sp" presStyleCnt="0"/>
      <dgm:spPr/>
    </dgm:pt>
    <dgm:pt modelId="{8B8D9699-2EA4-5A4C-9ED4-6ACCCB7FB28C}" type="pres">
      <dgm:prSet presAssocID="{2BD02364-8E0D-904C-8B6E-24442FBF2EC0}" presName="composite" presStyleCnt="0"/>
      <dgm:spPr/>
    </dgm:pt>
    <dgm:pt modelId="{6321369E-1828-B248-9F4A-EDB33D588D8A}" type="pres">
      <dgm:prSet presAssocID="{2BD02364-8E0D-904C-8B6E-24442FBF2EC0}" presName="parentText" presStyleLbl="alignNode1" presStyleIdx="1" presStyleCnt="3">
        <dgm:presLayoutVars>
          <dgm:chMax val="1"/>
          <dgm:bulletEnabled val="1"/>
        </dgm:presLayoutVars>
      </dgm:prSet>
      <dgm:spPr/>
    </dgm:pt>
    <dgm:pt modelId="{10808787-18FA-DF44-ADA5-1B7B657D6014}" type="pres">
      <dgm:prSet presAssocID="{2BD02364-8E0D-904C-8B6E-24442FBF2EC0}" presName="descendantText" presStyleLbl="alignAcc1" presStyleIdx="1" presStyleCnt="3" custLinFactNeighborX="899" custLinFactNeighborY="19168">
        <dgm:presLayoutVars>
          <dgm:bulletEnabled val="1"/>
        </dgm:presLayoutVars>
      </dgm:prSet>
      <dgm:spPr/>
    </dgm:pt>
    <dgm:pt modelId="{06D3F90F-D78F-5E4D-980B-6F76515FCAF0}" type="pres">
      <dgm:prSet presAssocID="{D4DF7CDC-CA09-C048-936E-C74666E196E0}" presName="sp" presStyleCnt="0"/>
      <dgm:spPr/>
    </dgm:pt>
    <dgm:pt modelId="{8E164832-01E9-2E46-A59F-20167377F86E}" type="pres">
      <dgm:prSet presAssocID="{E7A5B702-E5D1-AC4A-9F5E-648441D06DCD}" presName="composite" presStyleCnt="0"/>
      <dgm:spPr/>
    </dgm:pt>
    <dgm:pt modelId="{2BAF9909-4DAD-7F4E-9E54-CECAE6445780}" type="pres">
      <dgm:prSet presAssocID="{E7A5B702-E5D1-AC4A-9F5E-648441D06DCD}" presName="parentText" presStyleLbl="alignNode1" presStyleIdx="2" presStyleCnt="3">
        <dgm:presLayoutVars>
          <dgm:chMax val="1"/>
          <dgm:bulletEnabled val="1"/>
        </dgm:presLayoutVars>
      </dgm:prSet>
      <dgm:spPr/>
    </dgm:pt>
    <dgm:pt modelId="{089DBEF9-997A-5C41-8E36-F231CA34A118}" type="pres">
      <dgm:prSet presAssocID="{E7A5B702-E5D1-AC4A-9F5E-648441D06DCD}" presName="descendantText" presStyleLbl="alignAcc1" presStyleIdx="2" presStyleCnt="3">
        <dgm:presLayoutVars>
          <dgm:bulletEnabled val="1"/>
        </dgm:presLayoutVars>
      </dgm:prSet>
      <dgm:spPr/>
    </dgm:pt>
  </dgm:ptLst>
  <dgm:cxnLst>
    <dgm:cxn modelId="{E8DEF601-F92D-E04F-86E0-AA60795BF408}" type="presOf" srcId="{77EB3C4A-CF69-C343-B5CC-38B834011B4D}" destId="{41AC70AF-9354-C342-9F16-BAB618D28DFB}" srcOrd="0" destOrd="0" presId="urn:microsoft.com/office/officeart/2005/8/layout/chevron2"/>
    <dgm:cxn modelId="{30078A04-2394-1947-88D3-4D7E3066A1C2}" srcId="{77EB3C4A-CF69-C343-B5CC-38B834011B4D}" destId="{A1F0168C-472B-D34B-BE0F-856C4880E74C}" srcOrd="0" destOrd="0" parTransId="{7AB932CC-54D5-9847-87D5-4E148A11706B}" sibTransId="{538CC4A9-21F6-284A-A604-B38A5FF7BF2A}"/>
    <dgm:cxn modelId="{707E3874-BEC7-C542-9B0B-66B5131DE018}" srcId="{2BD02364-8E0D-904C-8B6E-24442FBF2EC0}" destId="{10D0E870-DAE1-844B-A39A-8F9F26B7792F}" srcOrd="0" destOrd="0" parTransId="{C1B5D731-D475-DB47-94E7-406AF1B61594}" sibTransId="{A0E0E6EB-7780-094D-A8AC-F6753F0FA349}"/>
    <dgm:cxn modelId="{B2F0D28E-6BCE-CA46-A9B8-3150345168E9}" srcId="{77EB3C4A-CF69-C343-B5CC-38B834011B4D}" destId="{E7A5B702-E5D1-AC4A-9F5E-648441D06DCD}" srcOrd="2" destOrd="0" parTransId="{24953F67-56B0-9F46-A85C-30699DF5E4C0}" sibTransId="{5AB8158B-BD27-F242-A1D2-54C17830E76F}"/>
    <dgm:cxn modelId="{BB044E93-9F92-9242-B17E-DC24A8472F47}" srcId="{A1F0168C-472B-D34B-BE0F-856C4880E74C}" destId="{5AEEF5D5-0FB6-8B41-89C3-506B4FADEA65}" srcOrd="0" destOrd="0" parTransId="{C8B33A3B-3F5D-C244-85CA-72D156B12153}" sibTransId="{42192A7A-A1ED-D546-ACF1-CABA89D18FCF}"/>
    <dgm:cxn modelId="{F8D5C098-A12B-914C-848C-D7E5A1AB7ADC}" srcId="{77EB3C4A-CF69-C343-B5CC-38B834011B4D}" destId="{2BD02364-8E0D-904C-8B6E-24442FBF2EC0}" srcOrd="1" destOrd="0" parTransId="{337B46E3-1A3B-7446-A7B5-F88E147D9A81}" sibTransId="{D4DF7CDC-CA09-C048-936E-C74666E196E0}"/>
    <dgm:cxn modelId="{1A796EAA-788E-8244-886B-BCE28EB37D17}" type="presOf" srcId="{5AEEF5D5-0FB6-8B41-89C3-506B4FADEA65}" destId="{98730692-7A06-264F-9D23-376B86B4F87D}" srcOrd="0" destOrd="0" presId="urn:microsoft.com/office/officeart/2005/8/layout/chevron2"/>
    <dgm:cxn modelId="{F17629C4-F7BE-784D-B3E9-BB6980BDA2A8}" type="presOf" srcId="{10D0E870-DAE1-844B-A39A-8F9F26B7792F}" destId="{10808787-18FA-DF44-ADA5-1B7B657D6014}" srcOrd="0" destOrd="0" presId="urn:microsoft.com/office/officeart/2005/8/layout/chevron2"/>
    <dgm:cxn modelId="{91BE2BC9-E702-5349-825B-CC62600F14AE}" srcId="{E7A5B702-E5D1-AC4A-9F5E-648441D06DCD}" destId="{3D028C47-D770-F142-83D7-BE8ECA794A73}" srcOrd="0" destOrd="0" parTransId="{9F6995F2-24D8-434E-A84F-425989B3F407}" sibTransId="{84E7517B-18AC-B54A-AD22-F581A40CDCCB}"/>
    <dgm:cxn modelId="{C23166CE-D6B8-F846-A9BC-4F9989891BCE}" type="presOf" srcId="{2BD02364-8E0D-904C-8B6E-24442FBF2EC0}" destId="{6321369E-1828-B248-9F4A-EDB33D588D8A}" srcOrd="0" destOrd="0" presId="urn:microsoft.com/office/officeart/2005/8/layout/chevron2"/>
    <dgm:cxn modelId="{1F02B8D3-917B-C64D-9AF9-CC7C38A78E4F}" type="presOf" srcId="{3D028C47-D770-F142-83D7-BE8ECA794A73}" destId="{089DBEF9-997A-5C41-8E36-F231CA34A118}" srcOrd="0" destOrd="0" presId="urn:microsoft.com/office/officeart/2005/8/layout/chevron2"/>
    <dgm:cxn modelId="{3865B1FD-BC4F-704F-819B-77F098B0E0F3}" type="presOf" srcId="{A1F0168C-472B-D34B-BE0F-856C4880E74C}" destId="{EB48D413-04A6-3B41-856E-CD7128CAC560}" srcOrd="0" destOrd="0" presId="urn:microsoft.com/office/officeart/2005/8/layout/chevron2"/>
    <dgm:cxn modelId="{9DF2E9FE-15DA-7D46-9B50-0813566D8140}" type="presOf" srcId="{E7A5B702-E5D1-AC4A-9F5E-648441D06DCD}" destId="{2BAF9909-4DAD-7F4E-9E54-CECAE6445780}" srcOrd="0" destOrd="0" presId="urn:microsoft.com/office/officeart/2005/8/layout/chevron2"/>
    <dgm:cxn modelId="{69BB51F0-EEA2-5949-8F30-F6B8BD67BE0C}" type="presParOf" srcId="{41AC70AF-9354-C342-9F16-BAB618D28DFB}" destId="{75D8E45B-A6A2-404A-A4F6-67858B1B725A}" srcOrd="0" destOrd="0" presId="urn:microsoft.com/office/officeart/2005/8/layout/chevron2"/>
    <dgm:cxn modelId="{4C577BA1-8BB0-C743-AD77-3ADF5165AEF7}" type="presParOf" srcId="{75D8E45B-A6A2-404A-A4F6-67858B1B725A}" destId="{EB48D413-04A6-3B41-856E-CD7128CAC560}" srcOrd="0" destOrd="0" presId="urn:microsoft.com/office/officeart/2005/8/layout/chevron2"/>
    <dgm:cxn modelId="{C648AC18-6F6D-1945-94AF-178BEA7ECEA5}" type="presParOf" srcId="{75D8E45B-A6A2-404A-A4F6-67858B1B725A}" destId="{98730692-7A06-264F-9D23-376B86B4F87D}" srcOrd="1" destOrd="0" presId="urn:microsoft.com/office/officeart/2005/8/layout/chevron2"/>
    <dgm:cxn modelId="{D72282CF-3526-FB43-81C9-1D96A3A8275B}" type="presParOf" srcId="{41AC70AF-9354-C342-9F16-BAB618D28DFB}" destId="{C0F25DF0-D0C9-8743-B9D9-E718B429FF47}" srcOrd="1" destOrd="0" presId="urn:microsoft.com/office/officeart/2005/8/layout/chevron2"/>
    <dgm:cxn modelId="{D2DD9B5D-425B-3642-B316-CF997496AFE5}" type="presParOf" srcId="{41AC70AF-9354-C342-9F16-BAB618D28DFB}" destId="{8B8D9699-2EA4-5A4C-9ED4-6ACCCB7FB28C}" srcOrd="2" destOrd="0" presId="urn:microsoft.com/office/officeart/2005/8/layout/chevron2"/>
    <dgm:cxn modelId="{70B05F9F-8D79-E14B-8A1D-F2452B593CAB}" type="presParOf" srcId="{8B8D9699-2EA4-5A4C-9ED4-6ACCCB7FB28C}" destId="{6321369E-1828-B248-9F4A-EDB33D588D8A}" srcOrd="0" destOrd="0" presId="urn:microsoft.com/office/officeart/2005/8/layout/chevron2"/>
    <dgm:cxn modelId="{00339627-1E56-AB41-AC30-2DCB9F3D1136}" type="presParOf" srcId="{8B8D9699-2EA4-5A4C-9ED4-6ACCCB7FB28C}" destId="{10808787-18FA-DF44-ADA5-1B7B657D6014}" srcOrd="1" destOrd="0" presId="urn:microsoft.com/office/officeart/2005/8/layout/chevron2"/>
    <dgm:cxn modelId="{3A4316D5-8771-5A47-BDEC-D4FB54A0BEF6}" type="presParOf" srcId="{41AC70AF-9354-C342-9F16-BAB618D28DFB}" destId="{06D3F90F-D78F-5E4D-980B-6F76515FCAF0}" srcOrd="3" destOrd="0" presId="urn:microsoft.com/office/officeart/2005/8/layout/chevron2"/>
    <dgm:cxn modelId="{9C65B06D-4D19-2747-ACF1-6982C636355B}" type="presParOf" srcId="{41AC70AF-9354-C342-9F16-BAB618D28DFB}" destId="{8E164832-01E9-2E46-A59F-20167377F86E}" srcOrd="4" destOrd="0" presId="urn:microsoft.com/office/officeart/2005/8/layout/chevron2"/>
    <dgm:cxn modelId="{35DE87DA-A20B-A849-B233-FC0B98049F7D}" type="presParOf" srcId="{8E164832-01E9-2E46-A59F-20167377F86E}" destId="{2BAF9909-4DAD-7F4E-9E54-CECAE6445780}" srcOrd="0" destOrd="0" presId="urn:microsoft.com/office/officeart/2005/8/layout/chevron2"/>
    <dgm:cxn modelId="{52AE4029-A98E-2C40-80F9-94BE091A1C9D}" type="presParOf" srcId="{8E164832-01E9-2E46-A59F-20167377F86E}" destId="{089DBEF9-997A-5C41-8E36-F231CA34A11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FFD87-86D9-EA45-B225-E4AF359FA309}">
      <dsp:nvSpPr>
        <dsp:cNvPr id="0" name=""/>
        <dsp:cNvSpPr/>
      </dsp:nvSpPr>
      <dsp:spPr>
        <a:xfrm rot="5400000">
          <a:off x="-123944" y="124865"/>
          <a:ext cx="826297" cy="578408"/>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1. </a:t>
          </a:r>
        </a:p>
      </dsp:txBody>
      <dsp:txXfrm rot="-5400000">
        <a:off x="1" y="290124"/>
        <a:ext cx="578408" cy="247889"/>
      </dsp:txXfrm>
    </dsp:sp>
    <dsp:sp modelId="{607BF021-C415-514F-AC93-62F9F13D5410}">
      <dsp:nvSpPr>
        <dsp:cNvPr id="0" name=""/>
        <dsp:cNvSpPr/>
      </dsp:nvSpPr>
      <dsp:spPr>
        <a:xfrm rot="5400000">
          <a:off x="3503279" y="-2923950"/>
          <a:ext cx="537093" cy="638683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noProof="0" dirty="0"/>
            <a:t>Il consenso o il rifiuto non sono attuali</a:t>
          </a:r>
        </a:p>
      </dsp:txBody>
      <dsp:txXfrm rot="-5400000">
        <a:off x="578408" y="27140"/>
        <a:ext cx="6360617" cy="484655"/>
      </dsp:txXfrm>
    </dsp:sp>
    <dsp:sp modelId="{A83A7587-FA4B-FC40-88D1-A8130683DFBE}">
      <dsp:nvSpPr>
        <dsp:cNvPr id="0" name=""/>
        <dsp:cNvSpPr/>
      </dsp:nvSpPr>
      <dsp:spPr>
        <a:xfrm rot="5400000">
          <a:off x="-123944" y="795271"/>
          <a:ext cx="826297" cy="578408"/>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2.</a:t>
          </a:r>
        </a:p>
      </dsp:txBody>
      <dsp:txXfrm rot="-5400000">
        <a:off x="1" y="960530"/>
        <a:ext cx="578408" cy="247889"/>
      </dsp:txXfrm>
    </dsp:sp>
    <dsp:sp modelId="{E2C62F4B-F580-0044-A3F6-617D4D886E3F}">
      <dsp:nvSpPr>
        <dsp:cNvPr id="0" name=""/>
        <dsp:cNvSpPr/>
      </dsp:nvSpPr>
      <dsp:spPr>
        <a:xfrm rot="5400000">
          <a:off x="3503279" y="-2253544"/>
          <a:ext cx="537093" cy="638683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Per questo si richiede di </a:t>
          </a:r>
          <a:r>
            <a:rPr lang="it-IT" sz="1600" kern="1200" noProof="0" dirty="0"/>
            <a:t>assumere</a:t>
          </a:r>
          <a:r>
            <a:rPr lang="it-IT" sz="1600" kern="1200" dirty="0"/>
            <a:t> informazioni mediche come requisito delle DAT (art. 4)</a:t>
          </a:r>
        </a:p>
      </dsp:txBody>
      <dsp:txXfrm rot="-5400000">
        <a:off x="578408" y="697546"/>
        <a:ext cx="6360617" cy="484655"/>
      </dsp:txXfrm>
    </dsp:sp>
    <dsp:sp modelId="{5203041F-488B-B84E-B098-6D4CF8E7710C}">
      <dsp:nvSpPr>
        <dsp:cNvPr id="0" name=""/>
        <dsp:cNvSpPr/>
      </dsp:nvSpPr>
      <dsp:spPr>
        <a:xfrm rot="5400000">
          <a:off x="-123944" y="1465677"/>
          <a:ext cx="826297" cy="578408"/>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3. </a:t>
          </a:r>
        </a:p>
      </dsp:txBody>
      <dsp:txXfrm rot="-5400000">
        <a:off x="1" y="1630936"/>
        <a:ext cx="578408" cy="247889"/>
      </dsp:txXfrm>
    </dsp:sp>
    <dsp:sp modelId="{4DDA68D6-DB51-6546-842B-968639302539}">
      <dsp:nvSpPr>
        <dsp:cNvPr id="0" name=""/>
        <dsp:cNvSpPr/>
      </dsp:nvSpPr>
      <dsp:spPr>
        <a:xfrm rot="5400000">
          <a:off x="3503279" y="-1583138"/>
          <a:ext cx="537093" cy="638683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a:t>Però</a:t>
          </a:r>
          <a:r>
            <a:rPr lang="mr-IN" sz="1600" kern="1200" dirty="0"/>
            <a:t>…</a:t>
          </a:r>
          <a:r>
            <a:rPr lang="it-IT" sz="1600" kern="1200" dirty="0"/>
            <a:t> le conoscenze mediche cambiano e non è verificabile che l’adempimento sia stato rispettato</a:t>
          </a:r>
          <a:endParaRPr lang="en-GB" sz="1600" kern="1200" dirty="0"/>
        </a:p>
      </dsp:txBody>
      <dsp:txXfrm rot="-5400000">
        <a:off x="578408" y="1367952"/>
        <a:ext cx="6360617" cy="484655"/>
      </dsp:txXfrm>
    </dsp:sp>
    <dsp:sp modelId="{D83ECE4E-E4FE-4C4C-A026-10DE1559FCF0}">
      <dsp:nvSpPr>
        <dsp:cNvPr id="0" name=""/>
        <dsp:cNvSpPr/>
      </dsp:nvSpPr>
      <dsp:spPr>
        <a:xfrm rot="5400000">
          <a:off x="-123944" y="2136083"/>
          <a:ext cx="826297" cy="578408"/>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4.</a:t>
          </a:r>
        </a:p>
      </dsp:txBody>
      <dsp:txXfrm rot="-5400000">
        <a:off x="1" y="2301342"/>
        <a:ext cx="578408" cy="247889"/>
      </dsp:txXfrm>
    </dsp:sp>
    <dsp:sp modelId="{29CD4136-BF1A-4A45-B021-07EC4BD1FF58}">
      <dsp:nvSpPr>
        <dsp:cNvPr id="0" name=""/>
        <dsp:cNvSpPr/>
      </dsp:nvSpPr>
      <dsp:spPr>
        <a:xfrm rot="5400000">
          <a:off x="3503279" y="-912732"/>
          <a:ext cx="537093" cy="638683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Il </a:t>
          </a:r>
          <a:r>
            <a:rPr lang="it-IT" sz="1600" kern="1200" noProof="0" dirty="0"/>
            <a:t>fiduciario assume di fatto un ruolo fondamentale</a:t>
          </a:r>
          <a:r>
            <a:rPr lang="en-GB" sz="1600" kern="1200" dirty="0"/>
            <a:t> </a:t>
          </a:r>
          <a:r>
            <a:rPr lang="en-GB" sz="1600" kern="1200" dirty="0" err="1"/>
            <a:t>ed</a:t>
          </a:r>
          <a:r>
            <a:rPr lang="en-GB" sz="1600" kern="1200" dirty="0"/>
            <a:t> </a:t>
          </a:r>
          <a:r>
            <a:rPr lang="en-GB" sz="1600" kern="1200" dirty="0" err="1"/>
            <a:t>è</a:t>
          </a:r>
          <a:r>
            <a:rPr lang="en-GB" sz="1600" kern="1200" dirty="0"/>
            <a:t> </a:t>
          </a:r>
          <a:r>
            <a:rPr lang="en-GB" sz="1600" kern="1200" dirty="0" err="1"/>
            <a:t>importante</a:t>
          </a:r>
          <a:r>
            <a:rPr lang="en-GB" sz="1600" kern="1200" dirty="0"/>
            <a:t> </a:t>
          </a:r>
          <a:r>
            <a:rPr lang="en-GB" sz="1600" kern="1200" dirty="0" err="1"/>
            <a:t>nominarlo</a:t>
          </a:r>
          <a:endParaRPr lang="en-GB" sz="1600" kern="1200" dirty="0"/>
        </a:p>
      </dsp:txBody>
      <dsp:txXfrm rot="-5400000">
        <a:off x="578408" y="2038358"/>
        <a:ext cx="6360617" cy="484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EF90C-E7B0-C548-BCD1-CAA04DB33296}">
      <dsp:nvSpPr>
        <dsp:cNvPr id="0" name=""/>
        <dsp:cNvSpPr/>
      </dsp:nvSpPr>
      <dsp:spPr>
        <a:xfrm rot="5400000">
          <a:off x="-243058" y="243533"/>
          <a:ext cx="1620390" cy="1134273"/>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rtl="0">
            <a:lnSpc>
              <a:spcPct val="90000"/>
            </a:lnSpc>
            <a:spcBef>
              <a:spcPct val="0"/>
            </a:spcBef>
            <a:spcAft>
              <a:spcPct val="35000"/>
            </a:spcAft>
            <a:buNone/>
          </a:pPr>
          <a:r>
            <a:rPr lang="en-GB" sz="3100" kern="1200" dirty="0"/>
            <a:t>a)</a:t>
          </a:r>
        </a:p>
      </dsp:txBody>
      <dsp:txXfrm rot="-5400000">
        <a:off x="1" y="567612"/>
        <a:ext cx="1134273" cy="486117"/>
      </dsp:txXfrm>
    </dsp:sp>
    <dsp:sp modelId="{BCF05766-749D-E244-A0ED-4FAB022ACD93}">
      <dsp:nvSpPr>
        <dsp:cNvPr id="0" name=""/>
        <dsp:cNvSpPr/>
      </dsp:nvSpPr>
      <dsp:spPr>
        <a:xfrm rot="5400000">
          <a:off x="3523131" y="-2388383"/>
          <a:ext cx="1053254" cy="5830970"/>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it-IT" sz="2600" kern="1200" noProof="0" dirty="0"/>
            <a:t>DAT palesemente incongrue </a:t>
          </a:r>
          <a:r>
            <a:rPr lang="it-IT" sz="2600" kern="1200" noProof="0" dirty="0">
              <a:sym typeface="Wingdings"/>
            </a:rPr>
            <a:t> disattese</a:t>
          </a:r>
          <a:endParaRPr lang="it-IT" sz="2600" kern="1200" noProof="0" dirty="0"/>
        </a:p>
      </dsp:txBody>
      <dsp:txXfrm rot="-5400000">
        <a:off x="1134273" y="51891"/>
        <a:ext cx="5779554" cy="950422"/>
      </dsp:txXfrm>
    </dsp:sp>
    <dsp:sp modelId="{FD9E13A7-9F1A-6E46-92A7-E5EE147DE9E3}">
      <dsp:nvSpPr>
        <dsp:cNvPr id="0" name=""/>
        <dsp:cNvSpPr/>
      </dsp:nvSpPr>
      <dsp:spPr>
        <a:xfrm rot="5400000">
          <a:off x="-243058" y="1569404"/>
          <a:ext cx="1620390" cy="1134273"/>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GB" sz="3100" kern="1200" dirty="0"/>
            <a:t>b)</a:t>
          </a:r>
        </a:p>
      </dsp:txBody>
      <dsp:txXfrm rot="-5400000">
        <a:off x="1" y="1893483"/>
        <a:ext cx="1134273" cy="486117"/>
      </dsp:txXfrm>
    </dsp:sp>
    <dsp:sp modelId="{828A47F1-1EAD-4C45-ACF6-ED18AADB2FF1}">
      <dsp:nvSpPr>
        <dsp:cNvPr id="0" name=""/>
        <dsp:cNvSpPr/>
      </dsp:nvSpPr>
      <dsp:spPr>
        <a:xfrm rot="5400000">
          <a:off x="3523131" y="-1062511"/>
          <a:ext cx="1053254" cy="5830970"/>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it-IT" sz="2600" kern="1200" noProof="0" dirty="0"/>
            <a:t>Conflitto tra fiduciario e medico: decide il giudice tutelare</a:t>
          </a:r>
        </a:p>
      </dsp:txBody>
      <dsp:txXfrm rot="-5400000">
        <a:off x="1134273" y="1377763"/>
        <a:ext cx="5779554" cy="950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8D413-04A6-3B41-856E-CD7128CAC560}">
      <dsp:nvSpPr>
        <dsp:cNvPr id="0" name=""/>
        <dsp:cNvSpPr/>
      </dsp:nvSpPr>
      <dsp:spPr>
        <a:xfrm rot="5400000">
          <a:off x="-168080" y="168894"/>
          <a:ext cx="1120534" cy="784374"/>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1.</a:t>
          </a:r>
        </a:p>
      </dsp:txBody>
      <dsp:txXfrm rot="-5400000">
        <a:off x="0" y="393001"/>
        <a:ext cx="784374" cy="336160"/>
      </dsp:txXfrm>
    </dsp:sp>
    <dsp:sp modelId="{98730692-7A06-264F-9D23-376B86B4F87D}">
      <dsp:nvSpPr>
        <dsp:cNvPr id="0" name=""/>
        <dsp:cNvSpPr/>
      </dsp:nvSpPr>
      <dsp:spPr>
        <a:xfrm rot="5400000">
          <a:off x="3663539" y="-2746003"/>
          <a:ext cx="728347" cy="6486678"/>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l’art. 3 assegna un ruolo importante all’amministrazione di sostegno, che può dare o rifiutare il consenso</a:t>
          </a:r>
          <a:endParaRPr lang="en-GB" sz="1700" kern="1200" dirty="0"/>
        </a:p>
      </dsp:txBody>
      <dsp:txXfrm rot="-5400000">
        <a:off x="784374" y="168717"/>
        <a:ext cx="6451123" cy="657237"/>
      </dsp:txXfrm>
    </dsp:sp>
    <dsp:sp modelId="{6321369E-1828-B248-9F4A-EDB33D588D8A}">
      <dsp:nvSpPr>
        <dsp:cNvPr id="0" name=""/>
        <dsp:cNvSpPr/>
      </dsp:nvSpPr>
      <dsp:spPr>
        <a:xfrm rot="5400000">
          <a:off x="-168080" y="1086456"/>
          <a:ext cx="1120534" cy="784374"/>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2.</a:t>
          </a:r>
        </a:p>
      </dsp:txBody>
      <dsp:txXfrm rot="-5400000">
        <a:off x="0" y="1310563"/>
        <a:ext cx="784374" cy="336160"/>
      </dsp:txXfrm>
    </dsp:sp>
    <dsp:sp modelId="{10808787-18FA-DF44-ADA5-1B7B657D6014}">
      <dsp:nvSpPr>
        <dsp:cNvPr id="0" name=""/>
        <dsp:cNvSpPr/>
      </dsp:nvSpPr>
      <dsp:spPr>
        <a:xfrm rot="5400000">
          <a:off x="3663539" y="-1821179"/>
          <a:ext cx="728347" cy="6486678"/>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a:t>previo intervento del giudice tutelare il quale attribuisce all’amministratore poteri in materia sanitaria</a:t>
          </a:r>
          <a:endParaRPr lang="en-GB" sz="1700" kern="1200" dirty="0"/>
        </a:p>
      </dsp:txBody>
      <dsp:txXfrm rot="-5400000">
        <a:off x="784374" y="1093541"/>
        <a:ext cx="6451123" cy="657237"/>
      </dsp:txXfrm>
    </dsp:sp>
    <dsp:sp modelId="{2BAF9909-4DAD-7F4E-9E54-CECAE6445780}">
      <dsp:nvSpPr>
        <dsp:cNvPr id="0" name=""/>
        <dsp:cNvSpPr/>
      </dsp:nvSpPr>
      <dsp:spPr>
        <a:xfrm rot="5400000">
          <a:off x="-168080" y="2004018"/>
          <a:ext cx="1120534" cy="784374"/>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3.</a:t>
          </a:r>
        </a:p>
      </dsp:txBody>
      <dsp:txXfrm rot="-5400000">
        <a:off x="0" y="2228125"/>
        <a:ext cx="784374" cy="336160"/>
      </dsp:txXfrm>
    </dsp:sp>
    <dsp:sp modelId="{089DBEF9-997A-5C41-8E36-F231CA34A118}">
      <dsp:nvSpPr>
        <dsp:cNvPr id="0" name=""/>
        <dsp:cNvSpPr/>
      </dsp:nvSpPr>
      <dsp:spPr>
        <a:xfrm rot="5400000">
          <a:off x="3663539" y="-1043227"/>
          <a:ext cx="728347" cy="6486678"/>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noProof="0" dirty="0"/>
            <a:t>può l’amministratore di sostegno far sentire la voce di chi non è mai stato in grado di esprimersi su scelte mediche?</a:t>
          </a:r>
        </a:p>
      </dsp:txBody>
      <dsp:txXfrm rot="-5400000">
        <a:off x="784374" y="1871493"/>
        <a:ext cx="6451123" cy="6572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36865-9FD3-A14E-ACBA-6F03878C9AFC}" type="datetimeFigureOut">
              <a:rPr lang="it-IT" smtClean="0"/>
              <a:t>30/01/19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4FBAE-18BE-E943-8AD2-08D593F51ED6}" type="slidenum">
              <a:rPr lang="it-IT" smtClean="0"/>
              <a:t>‹N›</a:t>
            </a:fld>
            <a:endParaRPr lang="it-IT"/>
          </a:p>
        </p:txBody>
      </p:sp>
    </p:spTree>
    <p:extLst>
      <p:ext uri="{BB962C8B-B14F-4D97-AF65-F5344CB8AC3E}">
        <p14:creationId xmlns:p14="http://schemas.microsoft.com/office/powerpoint/2010/main" val="3607156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62D0AAC-E92D-DC41-B360-A1A24C271FA6}" type="datetime1">
              <a:rPr lang="it-IT" smtClean="0"/>
              <a:t>30/01/19</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346682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056F9FEB-BE7D-0141-8958-DEEBFD34C735}" type="datetime1">
              <a:rPr lang="it-IT" smtClean="0"/>
              <a:t>30/01/19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391136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56ACFC3-9EE3-8D48-B547-F1E2080BBAC5}" type="datetime1">
              <a:rPr lang="it-IT" smtClean="0"/>
              <a:t>30/01/19</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2B4991-8CCD-1D47-825C-6CA339309F70}"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9337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1DDF75A-E78A-BD44-A113-D785D080EF1F}" type="datetime1">
              <a:rPr lang="it-IT" smtClean="0"/>
              <a:t>30/01/19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186137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AEE47FBF-7F40-4A46-A762-31148D77EA85}" type="datetime1">
              <a:rPr lang="it-IT" smtClean="0"/>
              <a:t>30/01/19</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2B4991-8CCD-1D47-825C-6CA339309F70}"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22452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5A7CD0C8-5284-E14F-9FBF-3D99192441B4}" type="datetime1">
              <a:rPr lang="it-IT" smtClean="0"/>
              <a:t>30/01/19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2840075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40FEAE1-C6ED-EF46-836B-A73C0689CAC5}" type="datetime1">
              <a:rPr lang="it-IT" smtClean="0"/>
              <a:t>30/01/19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2630847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450ACC34-FE11-A84E-8CAE-0339A3344891}" type="datetime1">
              <a:rPr lang="it-IT" smtClean="0"/>
              <a:t>30/01/19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391826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1_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stile</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559C18FA-1386-E244-980C-EEDD3944E3FF}" type="datetime1">
              <a:rPr lang="it-IT" smtClean="0"/>
              <a:t>30/01/19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‹N›</a:t>
            </a:fld>
            <a:endParaRPr lang="en-US"/>
          </a:p>
        </p:txBody>
      </p:sp>
      <p:sp>
        <p:nvSpPr>
          <p:cNvPr id="11" name="Content Placeholder 10"/>
          <p:cNvSpPr>
            <a:spLocks noGrp="1"/>
          </p:cNvSpPr>
          <p:nvPr>
            <p:ph sz="quarter" idx="13"/>
          </p:nvPr>
        </p:nvSpPr>
        <p:spPr>
          <a:xfrm>
            <a:off x="1731264" y="2944368"/>
            <a:ext cx="4303776" cy="27797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11412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FF9EA55E-99A4-0947-B2A4-226E7D94A466}" type="datetime1">
              <a:rPr lang="it-IT" smtClean="0"/>
              <a:t>30/01/19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319400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D561EE45-D58E-C446-80E8-DC2A7FD5DE61}" type="datetime1">
              <a:rPr lang="it-IT" smtClean="0"/>
              <a:t>30/01/19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96281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03B770A-C4E2-EA48-86DB-4BA625C3C331}" type="datetime1">
              <a:rPr lang="it-IT" smtClean="0"/>
              <a:t>30/01/19</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414362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425EDD28-0134-3044-ABA4-EB799706080E}" type="datetime1">
              <a:rPr lang="it-IT" smtClean="0"/>
              <a:t>30/01/19</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68438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DC06F9D-A6AD-1146-A610-0C8C720108C4}" type="datetime1">
              <a:rPr lang="it-IT" smtClean="0"/>
              <a:t>30/01/19</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150002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42A28-D936-A845-B91D-ED0C6A99C4FA}" type="datetime1">
              <a:rPr lang="it-IT" smtClean="0"/>
              <a:t>30/01/19</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298761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6580C5A8-AE86-1449-BB33-7503F9975F3F}" type="datetime1">
              <a:rPr lang="it-IT" smtClean="0"/>
              <a:t>30/01/19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353207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66520C99-53E4-E143-9E41-ED96967C0967}" type="datetime1">
              <a:rPr lang="it-IT" smtClean="0"/>
              <a:t>30/01/19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2B4991-8CCD-1D47-825C-6CA339309F70}" type="slidenum">
              <a:rPr lang="it-IT" smtClean="0"/>
              <a:t>‹N›</a:t>
            </a:fld>
            <a:endParaRPr lang="it-IT"/>
          </a:p>
        </p:txBody>
      </p:sp>
    </p:spTree>
    <p:extLst>
      <p:ext uri="{BB962C8B-B14F-4D97-AF65-F5344CB8AC3E}">
        <p14:creationId xmlns:p14="http://schemas.microsoft.com/office/powerpoint/2010/main" val="3952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4392862-0E69-A44C-B2AE-343979414B6B}" type="datetime1">
              <a:rPr lang="it-IT" smtClean="0"/>
              <a:t>30/01/19</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A2B4991-8CCD-1D47-825C-6CA339309F70}" type="slidenum">
              <a:rPr lang="it-IT" smtClean="0"/>
              <a:t>‹N›</a:t>
            </a:fld>
            <a:endParaRPr lang="it-IT"/>
          </a:p>
        </p:txBody>
      </p:sp>
    </p:spTree>
    <p:extLst>
      <p:ext uri="{BB962C8B-B14F-4D97-AF65-F5344CB8AC3E}">
        <p14:creationId xmlns:p14="http://schemas.microsoft.com/office/powerpoint/2010/main" val="220618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C20F4-8DA2-0940-BEB3-C9984E106EED}"/>
              </a:ext>
            </a:extLst>
          </p:cNvPr>
          <p:cNvSpPr>
            <a:spLocks noGrp="1"/>
          </p:cNvSpPr>
          <p:nvPr>
            <p:ph type="ctrTitle"/>
          </p:nvPr>
        </p:nvSpPr>
        <p:spPr>
          <a:xfrm>
            <a:off x="2589213" y="1655618"/>
            <a:ext cx="9297987" cy="2262781"/>
          </a:xfrm>
        </p:spPr>
        <p:txBody>
          <a:bodyPr>
            <a:normAutofit fontScale="90000"/>
          </a:bodyPr>
          <a:lstStyle/>
          <a:p>
            <a:r>
              <a:rPr lang="it-IT" b="1" dirty="0"/>
              <a:t>La regolamentazione del fine vita nella legge n. 219/2017</a:t>
            </a:r>
            <a:endParaRPr lang="it-IT" dirty="0"/>
          </a:p>
        </p:txBody>
      </p:sp>
      <p:sp>
        <p:nvSpPr>
          <p:cNvPr id="3" name="Sottotitolo 2">
            <a:extLst>
              <a:ext uri="{FF2B5EF4-FFF2-40B4-BE49-F238E27FC236}">
                <a16:creationId xmlns:a16="http://schemas.microsoft.com/office/drawing/2014/main" id="{72D313AA-C296-F742-A0AB-F32DBCAEBBCC}"/>
              </a:ext>
            </a:extLst>
          </p:cNvPr>
          <p:cNvSpPr>
            <a:spLocks noGrp="1"/>
          </p:cNvSpPr>
          <p:nvPr>
            <p:ph type="subTitle" idx="1"/>
          </p:nvPr>
        </p:nvSpPr>
        <p:spPr/>
        <p:txBody>
          <a:bodyPr>
            <a:normAutofit fontScale="70000" lnSpcReduction="20000"/>
          </a:bodyPr>
          <a:lstStyle/>
          <a:p>
            <a:pPr algn="r"/>
            <a:r>
              <a:rPr lang="it-IT" sz="3000" dirty="0"/>
              <a:t>Prof.ssa Lorenza Violini</a:t>
            </a:r>
          </a:p>
          <a:p>
            <a:pPr algn="r"/>
            <a:r>
              <a:rPr lang="it-IT" sz="3000" dirty="0"/>
              <a:t>Prof.ssa Marilisa D’Amico</a:t>
            </a:r>
          </a:p>
          <a:p>
            <a:pPr algn="r"/>
            <a:r>
              <a:rPr lang="it-IT" sz="2400" dirty="0"/>
              <a:t>31 gennaio 2019</a:t>
            </a:r>
          </a:p>
        </p:txBody>
      </p:sp>
    </p:spTree>
    <p:extLst>
      <p:ext uri="{BB962C8B-B14F-4D97-AF65-F5344CB8AC3E}">
        <p14:creationId xmlns:p14="http://schemas.microsoft.com/office/powerpoint/2010/main" val="673078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2836A7-C1FC-3A4B-9D88-5629E57B1CE8}"/>
              </a:ext>
            </a:extLst>
          </p:cNvPr>
          <p:cNvSpPr>
            <a:spLocks noGrp="1"/>
          </p:cNvSpPr>
          <p:nvPr>
            <p:ph type="title"/>
          </p:nvPr>
        </p:nvSpPr>
        <p:spPr>
          <a:xfrm>
            <a:off x="2331211" y="105922"/>
            <a:ext cx="8911687" cy="842084"/>
          </a:xfrm>
        </p:spPr>
        <p:txBody>
          <a:bodyPr/>
          <a:lstStyle/>
          <a:p>
            <a:r>
              <a:rPr lang="it-IT" b="1" dirty="0"/>
              <a:t>Art. 1 co. 1, co. 5, co. 8</a:t>
            </a:r>
          </a:p>
        </p:txBody>
      </p:sp>
      <p:sp>
        <p:nvSpPr>
          <p:cNvPr id="3" name="Segnaposto contenuto 2">
            <a:extLst>
              <a:ext uri="{FF2B5EF4-FFF2-40B4-BE49-F238E27FC236}">
                <a16:creationId xmlns:a16="http://schemas.microsoft.com/office/drawing/2014/main" id="{18D262A1-9122-2645-8718-00A00D39F349}"/>
              </a:ext>
            </a:extLst>
          </p:cNvPr>
          <p:cNvSpPr>
            <a:spLocks noGrp="1"/>
          </p:cNvSpPr>
          <p:nvPr>
            <p:ph idx="1"/>
          </p:nvPr>
        </p:nvSpPr>
        <p:spPr>
          <a:xfrm>
            <a:off x="1608081" y="948006"/>
            <a:ext cx="10357945" cy="5801710"/>
          </a:xfrm>
        </p:spPr>
        <p:txBody>
          <a:bodyPr>
            <a:noAutofit/>
          </a:bodyPr>
          <a:lstStyle/>
          <a:p>
            <a:pPr marL="0" indent="0" algn="just">
              <a:buNone/>
            </a:pPr>
            <a:r>
              <a:rPr lang="it-IT" sz="2200" dirty="0"/>
              <a:t>Comma 1: Nessun trattamento sanitario può essere iniziato o proseguito se privo del consenso libero e informato della persona interessata, tranne che nei casi espressamente previsti dalla legge</a:t>
            </a:r>
          </a:p>
          <a:p>
            <a:pPr marL="0" indent="0" algn="just">
              <a:buNone/>
            </a:pPr>
            <a:endParaRPr lang="it-IT" sz="2200" dirty="0"/>
          </a:p>
          <a:p>
            <a:pPr marL="0" indent="0" algn="just">
              <a:buNone/>
            </a:pPr>
            <a:r>
              <a:rPr lang="it-IT" sz="2200" dirty="0"/>
              <a:t>Comma 5: Ogni persona capace di agire ha il diritto di rifiutare, in tutto o in parte, … qualsiasi accertamento diagnostico o trattamento sanitario indicato dal medico per la sua patologia o singoli atti del trattamento stesso (anche diritto di revoca). Qualora il paziente esprima la rinuncia o il rifiuto di trattamenti sanitari necessari alla propria sopravvivenza, il medico prospetta al paziente … le conseguenze di tale decisione e le possibili alternative e promuove ogni azione di sostegno al paziente medesimo, anche avvalendosi dei servizi di assistenza psicologica</a:t>
            </a:r>
          </a:p>
          <a:p>
            <a:pPr marL="0" indent="0" algn="just">
              <a:buNone/>
            </a:pPr>
            <a:endParaRPr lang="it-IT" sz="2200" dirty="0"/>
          </a:p>
          <a:p>
            <a:pPr marL="0" indent="0" algn="just">
              <a:buNone/>
            </a:pPr>
            <a:r>
              <a:rPr lang="it-IT" sz="2200" dirty="0"/>
              <a:t>Comma 8: Il tempo della comunicazione tra medico e paziente costituisce tempo di cura</a:t>
            </a:r>
          </a:p>
        </p:txBody>
      </p:sp>
      <p:sp>
        <p:nvSpPr>
          <p:cNvPr id="5" name="Segnaposto piè di pagina 1">
            <a:extLst>
              <a:ext uri="{FF2B5EF4-FFF2-40B4-BE49-F238E27FC236}">
                <a16:creationId xmlns:a16="http://schemas.microsoft.com/office/drawing/2014/main" id="{5CCC6067-0290-E849-96E1-9CDEE5B1E63C}"/>
              </a:ext>
            </a:extLst>
          </p:cNvPr>
          <p:cNvSpPr>
            <a:spLocks noGrp="1"/>
          </p:cNvSpPr>
          <p:nvPr>
            <p:ph type="ftr" sz="quarter" idx="11"/>
          </p:nvPr>
        </p:nvSpPr>
        <p:spPr>
          <a:xfrm>
            <a:off x="4346027" y="6384591"/>
            <a:ext cx="7619999" cy="365125"/>
          </a:xfrm>
        </p:spPr>
        <p:txBody>
          <a:bodyPr/>
          <a:lstStyle/>
          <a:p>
            <a:pPr algn="r"/>
            <a:r>
              <a:rPr lang="it-IT" b="1" dirty="0">
                <a:solidFill>
                  <a:schemeClr val="tx1"/>
                </a:solidFill>
              </a:rPr>
              <a:t>Prof.ssa Lorenza Violini</a:t>
            </a:r>
          </a:p>
        </p:txBody>
      </p:sp>
    </p:spTree>
    <p:extLst>
      <p:ext uri="{BB962C8B-B14F-4D97-AF65-F5344CB8AC3E}">
        <p14:creationId xmlns:p14="http://schemas.microsoft.com/office/powerpoint/2010/main" val="1314307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698603-D253-9048-B268-D4F832D69281}"/>
              </a:ext>
            </a:extLst>
          </p:cNvPr>
          <p:cNvSpPr>
            <a:spLocks noGrp="1"/>
          </p:cNvSpPr>
          <p:nvPr>
            <p:ph type="title"/>
          </p:nvPr>
        </p:nvSpPr>
        <p:spPr/>
        <p:txBody>
          <a:bodyPr/>
          <a:lstStyle/>
          <a:p>
            <a:r>
              <a:rPr lang="it-IT" b="1" dirty="0"/>
              <a:t>Art. 4 co. 6</a:t>
            </a:r>
          </a:p>
        </p:txBody>
      </p:sp>
      <p:sp>
        <p:nvSpPr>
          <p:cNvPr id="3" name="Segnaposto contenuto 2">
            <a:extLst>
              <a:ext uri="{FF2B5EF4-FFF2-40B4-BE49-F238E27FC236}">
                <a16:creationId xmlns:a16="http://schemas.microsoft.com/office/drawing/2014/main" id="{CECDBA7F-85F1-1949-B4B0-E385E28C7C26}"/>
              </a:ext>
            </a:extLst>
          </p:cNvPr>
          <p:cNvSpPr>
            <a:spLocks noGrp="1"/>
          </p:cNvSpPr>
          <p:nvPr>
            <p:ph idx="1"/>
          </p:nvPr>
        </p:nvSpPr>
        <p:spPr>
          <a:xfrm>
            <a:off x="2321197" y="1905000"/>
            <a:ext cx="9534471" cy="4306614"/>
          </a:xfrm>
        </p:spPr>
        <p:txBody>
          <a:bodyPr>
            <a:normAutofit/>
          </a:bodyPr>
          <a:lstStyle/>
          <a:p>
            <a:pPr marL="0" indent="0" algn="just">
              <a:buNone/>
            </a:pPr>
            <a:r>
              <a:rPr lang="it-IT" sz="2600" dirty="0"/>
              <a:t>Fermo restando quanto previsto dal comma 6 dell'articolo 1, il medico è tenuto al rispetto delle DAT, le quali possono essere </a:t>
            </a:r>
            <a:r>
              <a:rPr lang="it-IT" sz="2600" b="1" dirty="0"/>
              <a:t>disattese</a:t>
            </a:r>
            <a:r>
              <a:rPr lang="it-IT" sz="2600" dirty="0"/>
              <a:t>, in tutto o in parte, dal medico stesso, in accordo con il fiduciario, qualora esse appaiano palesemente incongrue o non corrispondenti alla condizione clinica attuale del paziente ovvero sussistano terapie non prevedibili all'atto della sottoscrizione, capaci di offrire concrete possibilità di miglioramento delle condizioni di vita. </a:t>
            </a:r>
          </a:p>
        </p:txBody>
      </p:sp>
      <p:sp>
        <p:nvSpPr>
          <p:cNvPr id="5" name="Segnaposto piè di pagina 1">
            <a:extLst>
              <a:ext uri="{FF2B5EF4-FFF2-40B4-BE49-F238E27FC236}">
                <a16:creationId xmlns:a16="http://schemas.microsoft.com/office/drawing/2014/main" id="{2397F649-2C3E-334C-83FF-842998259763}"/>
              </a:ext>
            </a:extLst>
          </p:cNvPr>
          <p:cNvSpPr>
            <a:spLocks noGrp="1"/>
          </p:cNvSpPr>
          <p:nvPr>
            <p:ph type="ftr" sz="quarter" idx="11"/>
          </p:nvPr>
        </p:nvSpPr>
        <p:spPr>
          <a:xfrm>
            <a:off x="4235669" y="6211614"/>
            <a:ext cx="7619999" cy="365125"/>
          </a:xfrm>
        </p:spPr>
        <p:txBody>
          <a:bodyPr/>
          <a:lstStyle/>
          <a:p>
            <a:pPr algn="r"/>
            <a:r>
              <a:rPr lang="it-IT" b="1" dirty="0">
                <a:solidFill>
                  <a:schemeClr val="tx1"/>
                </a:solidFill>
              </a:rPr>
              <a:t>Prof.ssa Lorenza Violini</a:t>
            </a:r>
          </a:p>
        </p:txBody>
      </p:sp>
    </p:spTree>
    <p:extLst>
      <p:ext uri="{BB962C8B-B14F-4D97-AF65-F5344CB8AC3E}">
        <p14:creationId xmlns:p14="http://schemas.microsoft.com/office/powerpoint/2010/main" val="387498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4AFC7-28A3-094F-8C36-95AC0E9AB7C6}"/>
              </a:ext>
            </a:extLst>
          </p:cNvPr>
          <p:cNvSpPr>
            <a:spLocks noGrp="1"/>
          </p:cNvSpPr>
          <p:nvPr>
            <p:ph type="title"/>
          </p:nvPr>
        </p:nvSpPr>
        <p:spPr>
          <a:xfrm>
            <a:off x="1905537" y="485565"/>
            <a:ext cx="9599075" cy="1280890"/>
          </a:xfrm>
        </p:spPr>
        <p:txBody>
          <a:bodyPr/>
          <a:lstStyle/>
          <a:p>
            <a:r>
              <a:rPr lang="it-IT" b="1" dirty="0"/>
              <a:t>Art. 5 – pianificazione condivisa delle cure</a:t>
            </a:r>
          </a:p>
        </p:txBody>
      </p:sp>
      <p:sp>
        <p:nvSpPr>
          <p:cNvPr id="3" name="Segnaposto contenuto 2">
            <a:extLst>
              <a:ext uri="{FF2B5EF4-FFF2-40B4-BE49-F238E27FC236}">
                <a16:creationId xmlns:a16="http://schemas.microsoft.com/office/drawing/2014/main" id="{BB70A6D3-8B62-1646-9469-398A91059253}"/>
              </a:ext>
            </a:extLst>
          </p:cNvPr>
          <p:cNvSpPr>
            <a:spLocks noGrp="1"/>
          </p:cNvSpPr>
          <p:nvPr>
            <p:ph idx="1"/>
          </p:nvPr>
        </p:nvSpPr>
        <p:spPr>
          <a:xfrm>
            <a:off x="2084716" y="1991710"/>
            <a:ext cx="8915400" cy="3777622"/>
          </a:xfrm>
        </p:spPr>
        <p:txBody>
          <a:bodyPr/>
          <a:lstStyle/>
          <a:p>
            <a:pPr marL="0" indent="0" algn="just">
              <a:buNone/>
            </a:pPr>
            <a:r>
              <a:rPr lang="it-IT" sz="2400" dirty="0"/>
              <a:t>Nella relazione tra paziente e medico di cui all'articolo 1, comma 2, rispetto all'evolversi delle conseguenze di una patologia cronica e invalidante o caratterizzata da inarrestabile evoluzione con prognosi infausta, può essere realizzata una pianificazione delle cure condivisa tra il paziente e il medico, alla quale il medico e l'equipe sanitaria sono tenuti ad attenersi qualora il paziente venga a trovarsi nella condizione di non poter esprimere il proprio consenso o in una condizione di incapacità. </a:t>
            </a:r>
          </a:p>
          <a:p>
            <a:pPr marL="0" indent="0">
              <a:buNone/>
            </a:pPr>
            <a:endParaRPr lang="it-IT" dirty="0"/>
          </a:p>
        </p:txBody>
      </p:sp>
      <p:sp>
        <p:nvSpPr>
          <p:cNvPr id="5" name="Segnaposto piè di pagina 1">
            <a:extLst>
              <a:ext uri="{FF2B5EF4-FFF2-40B4-BE49-F238E27FC236}">
                <a16:creationId xmlns:a16="http://schemas.microsoft.com/office/drawing/2014/main" id="{321F47C3-D7DB-6D40-90D8-BA49A3BD77B6}"/>
              </a:ext>
            </a:extLst>
          </p:cNvPr>
          <p:cNvSpPr>
            <a:spLocks noGrp="1"/>
          </p:cNvSpPr>
          <p:nvPr>
            <p:ph type="ftr" sz="quarter" idx="11"/>
          </p:nvPr>
        </p:nvSpPr>
        <p:spPr>
          <a:xfrm>
            <a:off x="4405981" y="6159871"/>
            <a:ext cx="7619999" cy="365125"/>
          </a:xfrm>
        </p:spPr>
        <p:txBody>
          <a:bodyPr/>
          <a:lstStyle/>
          <a:p>
            <a:pPr algn="r"/>
            <a:r>
              <a:rPr lang="it-IT" b="1" dirty="0">
                <a:solidFill>
                  <a:schemeClr val="tx1"/>
                </a:solidFill>
              </a:rPr>
              <a:t>Prof.ssa Lorenza Violini</a:t>
            </a:r>
          </a:p>
        </p:txBody>
      </p:sp>
    </p:spTree>
    <p:extLst>
      <p:ext uri="{BB962C8B-B14F-4D97-AF65-F5344CB8AC3E}">
        <p14:creationId xmlns:p14="http://schemas.microsoft.com/office/powerpoint/2010/main" val="205978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3366FF"/>
          </a:solidFill>
        </p:spPr>
        <p:txBody>
          <a:bodyPr/>
          <a:lstStyle/>
          <a:p>
            <a:r>
              <a:rPr lang="it-IT" dirty="0"/>
              <a:t>La legge n. 219 del 2017 </a:t>
            </a:r>
            <a:endParaRPr lang="en-GB" dirty="0"/>
          </a:p>
        </p:txBody>
      </p:sp>
      <p:sp>
        <p:nvSpPr>
          <p:cNvPr id="3" name="Segnaposto contenuto 2"/>
          <p:cNvSpPr>
            <a:spLocks noGrp="1"/>
          </p:cNvSpPr>
          <p:nvPr>
            <p:ph idx="1"/>
          </p:nvPr>
        </p:nvSpPr>
        <p:spPr/>
        <p:txBody>
          <a:bodyPr>
            <a:normAutofit/>
          </a:bodyPr>
          <a:lstStyle/>
          <a:p>
            <a:pPr marL="0" indent="0" algn="just">
              <a:buNone/>
            </a:pPr>
            <a:r>
              <a:rPr lang="it-IT" sz="2200" dirty="0"/>
              <a:t>Il diritto al rifiuto delle cure di chi ha perso la capacità di intendere e di volere, già rinvenuto dalla </a:t>
            </a:r>
            <a:r>
              <a:rPr lang="it-IT" sz="2200" u="sng" dirty="0"/>
              <a:t>giurisprudenza</a:t>
            </a:r>
            <a:r>
              <a:rPr lang="it-IT" sz="2200" dirty="0"/>
              <a:t> negli artt. 2, 3, 13 e 32 </a:t>
            </a:r>
            <a:r>
              <a:rPr lang="it-IT" sz="2200" dirty="0" err="1"/>
              <a:t>Cost</a:t>
            </a:r>
            <a:r>
              <a:rPr lang="it-IT" sz="2200" dirty="0"/>
              <a:t>., affiora definitivamente in superficie e trova riconoscimento anche attraverso il diritto positivo</a:t>
            </a:r>
          </a:p>
          <a:p>
            <a:pPr marL="0" indent="0">
              <a:buNone/>
            </a:pPr>
            <a:endParaRPr lang="it-IT" dirty="0"/>
          </a:p>
          <a:p>
            <a:endParaRPr lang="en-GB" dirty="0"/>
          </a:p>
        </p:txBody>
      </p:sp>
      <p:sp>
        <p:nvSpPr>
          <p:cNvPr id="4" name="CasellaDiTesto 3"/>
          <p:cNvSpPr txBox="1"/>
          <p:nvPr/>
        </p:nvSpPr>
        <p:spPr>
          <a:xfrm>
            <a:off x="3078440" y="4593042"/>
            <a:ext cx="4438548" cy="1754326"/>
          </a:xfrm>
          <a:prstGeom prst="rect">
            <a:avLst/>
          </a:prstGeom>
          <a:solidFill>
            <a:srgbClr val="FFFF00"/>
          </a:solidFill>
        </p:spPr>
        <p:txBody>
          <a:bodyPr wrap="square" rtlCol="0">
            <a:spAutoFit/>
          </a:bodyPr>
          <a:lstStyle/>
          <a:p>
            <a:r>
              <a:rPr lang="it-IT" dirty="0"/>
              <a:t>Cause divenute strategiche, mai però decise nel merito dalla Corte costituzionale: punto di riferimento su tutte è la sentenza della Corte di cassazione sul caso di </a:t>
            </a:r>
            <a:r>
              <a:rPr lang="it-IT" dirty="0" err="1"/>
              <a:t>Eluana</a:t>
            </a:r>
            <a:r>
              <a:rPr lang="it-IT" dirty="0"/>
              <a:t> </a:t>
            </a:r>
            <a:r>
              <a:rPr lang="it-IT" dirty="0" err="1"/>
              <a:t>Englaro</a:t>
            </a:r>
            <a:r>
              <a:rPr lang="it-IT" dirty="0"/>
              <a:t> n. 21748 del 16 ottobre 2007</a:t>
            </a:r>
            <a:endParaRPr lang="en-GB" dirty="0"/>
          </a:p>
        </p:txBody>
      </p:sp>
      <p:cxnSp>
        <p:nvCxnSpPr>
          <p:cNvPr id="7" name="Connettore 2 6"/>
          <p:cNvCxnSpPr>
            <a:cxnSpLocks/>
          </p:cNvCxnSpPr>
          <p:nvPr/>
        </p:nvCxnSpPr>
        <p:spPr>
          <a:xfrm>
            <a:off x="5297714" y="3504605"/>
            <a:ext cx="215997" cy="10356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Parentesi graffa chiusa 4"/>
          <p:cNvSpPr/>
          <p:nvPr/>
        </p:nvSpPr>
        <p:spPr>
          <a:xfrm>
            <a:off x="7819571" y="4765401"/>
            <a:ext cx="155448" cy="111107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CasellaDiTesto 7"/>
          <p:cNvSpPr txBox="1"/>
          <p:nvPr/>
        </p:nvSpPr>
        <p:spPr>
          <a:xfrm rot="399356">
            <a:off x="8082644" y="4504049"/>
            <a:ext cx="1501625" cy="1569660"/>
          </a:xfrm>
          <a:prstGeom prst="rect">
            <a:avLst/>
          </a:prstGeom>
          <a:solidFill>
            <a:srgbClr val="CCFFCC"/>
          </a:solidFill>
          <a:ln>
            <a:solidFill>
              <a:schemeClr val="accent1"/>
            </a:solidFill>
          </a:ln>
        </p:spPr>
        <p:txBody>
          <a:bodyPr wrap="square" rtlCol="0">
            <a:spAutoFit/>
          </a:bodyPr>
          <a:lstStyle/>
          <a:p>
            <a:r>
              <a:rPr lang="it-IT" sz="1600" dirty="0"/>
              <a:t>NB </a:t>
            </a:r>
            <a:r>
              <a:rPr lang="it-IT" sz="1600" dirty="0" err="1"/>
              <a:t>ord</a:t>
            </a:r>
            <a:r>
              <a:rPr lang="it-IT" sz="1600" dirty="0"/>
              <a:t>. n. 207/18 sul caso di Fabiano Antoniani è successiva</a:t>
            </a:r>
          </a:p>
        </p:txBody>
      </p:sp>
      <p:sp>
        <p:nvSpPr>
          <p:cNvPr id="9" name="Segnaposto piè di pagina 1">
            <a:extLst>
              <a:ext uri="{FF2B5EF4-FFF2-40B4-BE49-F238E27FC236}">
                <a16:creationId xmlns:a16="http://schemas.microsoft.com/office/drawing/2014/main" id="{532A74DD-29BD-E54B-B2A2-47B46DC8D4EF}"/>
              </a:ext>
            </a:extLst>
          </p:cNvPr>
          <p:cNvSpPr>
            <a:spLocks noGrp="1"/>
          </p:cNvSpPr>
          <p:nvPr>
            <p:ph type="ftr" sz="quarter" idx="11"/>
          </p:nvPr>
        </p:nvSpPr>
        <p:spPr>
          <a:xfrm>
            <a:off x="4309728" y="6366707"/>
            <a:ext cx="7619999" cy="365125"/>
          </a:xfrm>
        </p:spPr>
        <p:txBody>
          <a:bodyPr/>
          <a:lstStyle/>
          <a:p>
            <a:pPr algn="r"/>
            <a:r>
              <a:rPr lang="it-IT" b="1" dirty="0">
                <a:solidFill>
                  <a:schemeClr val="tx1"/>
                </a:solidFill>
              </a:rPr>
              <a:t>Prof.ssa Marilisa D’Amico</a:t>
            </a:r>
          </a:p>
        </p:txBody>
      </p:sp>
    </p:spTree>
    <p:extLst>
      <p:ext uri="{BB962C8B-B14F-4D97-AF65-F5344CB8AC3E}">
        <p14:creationId xmlns:p14="http://schemas.microsoft.com/office/powerpoint/2010/main" val="4074588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3366FF"/>
          </a:solidFill>
        </p:spPr>
        <p:txBody>
          <a:bodyPr>
            <a:normAutofit/>
          </a:bodyPr>
          <a:lstStyle/>
          <a:p>
            <a:r>
              <a:rPr lang="it-IT" dirty="0"/>
              <a:t>I </a:t>
            </a:r>
            <a:r>
              <a:rPr lang="it-IT" u="sng" dirty="0"/>
              <a:t>più evocati</a:t>
            </a:r>
            <a:r>
              <a:rPr lang="it-IT" dirty="0"/>
              <a:t> strumenti predisposti dalla l. n. 219 sono:</a:t>
            </a:r>
            <a:endParaRPr lang="en-GB" dirty="0"/>
          </a:p>
        </p:txBody>
      </p:sp>
      <p:sp>
        <p:nvSpPr>
          <p:cNvPr id="3" name="Segnaposto contenuto 2"/>
          <p:cNvSpPr>
            <a:spLocks noGrp="1"/>
          </p:cNvSpPr>
          <p:nvPr>
            <p:ph idx="1"/>
          </p:nvPr>
        </p:nvSpPr>
        <p:spPr>
          <a:xfrm>
            <a:off x="2589212" y="2386264"/>
            <a:ext cx="8915400" cy="3777622"/>
          </a:xfrm>
        </p:spPr>
        <p:txBody>
          <a:bodyPr>
            <a:normAutofit/>
          </a:bodyPr>
          <a:lstStyle/>
          <a:p>
            <a:pPr algn="just"/>
            <a:r>
              <a:rPr lang="it-IT" sz="2400" dirty="0"/>
              <a:t>le Disposizioni Anticipate di Trattamento (di seguito: DAT) </a:t>
            </a:r>
          </a:p>
          <a:p>
            <a:pPr algn="just"/>
            <a:r>
              <a:rPr lang="it-IT" sz="2400" dirty="0"/>
              <a:t>il fiduciario</a:t>
            </a:r>
          </a:p>
          <a:p>
            <a:pPr marL="0" indent="0" algn="just">
              <a:buNone/>
            </a:pPr>
            <a:endParaRPr lang="it-IT" sz="2400" dirty="0"/>
          </a:p>
          <a:p>
            <a:pPr marL="0" indent="0" algn="just">
              <a:buNone/>
            </a:pPr>
            <a:r>
              <a:rPr lang="it-IT" sz="2400" dirty="0"/>
              <a:t>Ovvero i due principali istituti per mezzo dei quali chi lo desideri può indicare, in vista della eventuale e futura perdita di capacità, quali trattamenti sanitari intende accettare e quali no. </a:t>
            </a:r>
          </a:p>
          <a:p>
            <a:endParaRPr lang="en-GB" dirty="0"/>
          </a:p>
        </p:txBody>
      </p:sp>
      <p:sp>
        <p:nvSpPr>
          <p:cNvPr id="5" name="Segnaposto piè di pagina 1">
            <a:extLst>
              <a:ext uri="{FF2B5EF4-FFF2-40B4-BE49-F238E27FC236}">
                <a16:creationId xmlns:a16="http://schemas.microsoft.com/office/drawing/2014/main" id="{CA8587B5-0E25-004E-B6DE-C9790B60DBCE}"/>
              </a:ext>
            </a:extLst>
          </p:cNvPr>
          <p:cNvSpPr>
            <a:spLocks noGrp="1"/>
          </p:cNvSpPr>
          <p:nvPr>
            <p:ph type="ftr" sz="quarter" idx="11"/>
          </p:nvPr>
        </p:nvSpPr>
        <p:spPr>
          <a:xfrm>
            <a:off x="4213475" y="6316281"/>
            <a:ext cx="7619999" cy="365125"/>
          </a:xfrm>
        </p:spPr>
        <p:txBody>
          <a:bodyPr/>
          <a:lstStyle/>
          <a:p>
            <a:pPr algn="r"/>
            <a:r>
              <a:rPr lang="it-IT" b="1" dirty="0">
                <a:solidFill>
                  <a:schemeClr val="tx1"/>
                </a:solidFill>
              </a:rPr>
              <a:t>Prof.ssa Marilisa D’Amico</a:t>
            </a:r>
          </a:p>
        </p:txBody>
      </p:sp>
    </p:spTree>
    <p:extLst>
      <p:ext uri="{BB962C8B-B14F-4D97-AF65-F5344CB8AC3E}">
        <p14:creationId xmlns:p14="http://schemas.microsoft.com/office/powerpoint/2010/main" val="223455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93889" y="251131"/>
            <a:ext cx="8911687" cy="964058"/>
          </a:xfrm>
          <a:solidFill>
            <a:srgbClr val="3366FF"/>
          </a:solidFill>
        </p:spPr>
        <p:txBody>
          <a:bodyPr>
            <a:normAutofit/>
          </a:bodyPr>
          <a:lstStyle/>
          <a:p>
            <a:r>
              <a:rPr lang="it-IT" dirty="0"/>
              <a:t>Altri elementi strutturali della l. n. 219</a:t>
            </a:r>
          </a:p>
        </p:txBody>
      </p:sp>
      <p:sp>
        <p:nvSpPr>
          <p:cNvPr id="3" name="Segnaposto contenuto 2"/>
          <p:cNvSpPr>
            <a:spLocks noGrp="1"/>
          </p:cNvSpPr>
          <p:nvPr>
            <p:ph idx="1"/>
          </p:nvPr>
        </p:nvSpPr>
        <p:spPr>
          <a:xfrm>
            <a:off x="1959427" y="1610142"/>
            <a:ext cx="9980610" cy="4904281"/>
          </a:xfrm>
        </p:spPr>
        <p:txBody>
          <a:bodyPr>
            <a:normAutofit fontScale="92500" lnSpcReduction="20000"/>
          </a:bodyPr>
          <a:lstStyle/>
          <a:p>
            <a:r>
              <a:rPr lang="it-IT" sz="2100" dirty="0"/>
              <a:t>emersione anche per i soggetti </a:t>
            </a:r>
            <a:r>
              <a:rPr lang="it-IT" sz="2100" b="1" dirty="0"/>
              <a:t>CAPACI DI INTENDERE E DI VOLERE DEL PRINCIPIO DEL CONSENSO INFORMATO </a:t>
            </a:r>
            <a:r>
              <a:rPr lang="it-IT" sz="2100" dirty="0">
                <a:sym typeface="Wingdings"/>
              </a:rPr>
              <a:t> elemento culturale di grande rilievo [art. 1: il tempo di comunicazione tra medico e paziente è tempo di cura; I familiari, se il malato consente, possono essere informati e coinvolti, divenendo un fulcro del consenso informato]</a:t>
            </a:r>
          </a:p>
          <a:p>
            <a:endParaRPr lang="it-IT" sz="2100" dirty="0">
              <a:sym typeface="Wingdings"/>
            </a:endParaRPr>
          </a:p>
          <a:p>
            <a:r>
              <a:rPr lang="it-IT" sz="2100" b="1" dirty="0">
                <a:sym typeface="Wingdings"/>
              </a:rPr>
              <a:t>DIRITTO ALLA TERAPIA DEL DOLORE </a:t>
            </a:r>
            <a:r>
              <a:rPr lang="it-IT" sz="2100" dirty="0">
                <a:sym typeface="Wingdings"/>
              </a:rPr>
              <a:t>ai sensi della l. n. 38 del 2010 sulle cure palliative e riconoscimento della sedazione palliativa profonda (art. 2)</a:t>
            </a:r>
          </a:p>
          <a:p>
            <a:endParaRPr lang="it-IT" sz="2100" b="1" dirty="0">
              <a:sym typeface="Wingdings"/>
            </a:endParaRPr>
          </a:p>
          <a:p>
            <a:r>
              <a:rPr lang="it-IT" sz="2100" b="1" dirty="0">
                <a:sym typeface="Wingdings"/>
              </a:rPr>
              <a:t>AMMINISTRATORE DI SOSTEGNO </a:t>
            </a:r>
            <a:r>
              <a:rPr lang="it-IT" sz="2100" dirty="0">
                <a:sym typeface="Wingdings"/>
              </a:rPr>
              <a:t>per incapaci di intendere e di volere i quali non hanno potuto nominare un fiduciario e sottoscrivere DAT (art. 3)</a:t>
            </a:r>
          </a:p>
          <a:p>
            <a:endParaRPr lang="it-IT" sz="2100" dirty="0">
              <a:sym typeface="Wingdings"/>
            </a:endParaRPr>
          </a:p>
          <a:p>
            <a:r>
              <a:rPr lang="it-IT" sz="2100" b="1" dirty="0">
                <a:sym typeface="Wingdings"/>
              </a:rPr>
              <a:t>PIANIFICAZIONE CONDIVISA DELLE CURE: </a:t>
            </a:r>
            <a:r>
              <a:rPr lang="it-IT" sz="2100" dirty="0">
                <a:sym typeface="Wingdings"/>
              </a:rPr>
              <a:t>in caso di patologie croniche il paziente è tenuto informato del possibile  evolversi  della  patologia  in  atto,  su quanto il paziente può realisticamente  attendersi  in  termini  di qualità della vita, sulle possibilità  cliniche  di  intervenire  e sulle cure palliative (art. 5)</a:t>
            </a:r>
          </a:p>
          <a:p>
            <a:endParaRPr lang="en-GB" dirty="0"/>
          </a:p>
          <a:p>
            <a:endParaRPr lang="en-GB" dirty="0"/>
          </a:p>
        </p:txBody>
      </p:sp>
      <p:sp>
        <p:nvSpPr>
          <p:cNvPr id="6" name="Segnaposto piè di pagina 1">
            <a:extLst>
              <a:ext uri="{FF2B5EF4-FFF2-40B4-BE49-F238E27FC236}">
                <a16:creationId xmlns:a16="http://schemas.microsoft.com/office/drawing/2014/main" id="{032038D9-4B22-6E4B-A3F9-9C067F636353}"/>
              </a:ext>
            </a:extLst>
          </p:cNvPr>
          <p:cNvSpPr>
            <a:spLocks noGrp="1"/>
          </p:cNvSpPr>
          <p:nvPr>
            <p:ph type="ftr" sz="quarter" idx="11"/>
          </p:nvPr>
        </p:nvSpPr>
        <p:spPr>
          <a:xfrm>
            <a:off x="4442075" y="6331861"/>
            <a:ext cx="7619999" cy="365125"/>
          </a:xfrm>
        </p:spPr>
        <p:txBody>
          <a:bodyPr/>
          <a:lstStyle/>
          <a:p>
            <a:pPr algn="r"/>
            <a:r>
              <a:rPr lang="it-IT" b="1" dirty="0">
                <a:solidFill>
                  <a:schemeClr val="tx1"/>
                </a:solidFill>
              </a:rPr>
              <a:t>Prof.ssa Marilisa D’Amico</a:t>
            </a:r>
          </a:p>
        </p:txBody>
      </p:sp>
    </p:spTree>
    <p:extLst>
      <p:ext uri="{BB962C8B-B14F-4D97-AF65-F5344CB8AC3E}">
        <p14:creationId xmlns:p14="http://schemas.microsoft.com/office/powerpoint/2010/main" val="30200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3366FF"/>
          </a:solidFill>
        </p:spPr>
        <p:txBody>
          <a:bodyPr>
            <a:normAutofit/>
          </a:bodyPr>
          <a:lstStyle/>
          <a:p>
            <a:r>
              <a:rPr lang="it-IT" dirty="0"/>
              <a:t>Inciso: l’intervento del legislatore statale</a:t>
            </a:r>
          </a:p>
        </p:txBody>
      </p:sp>
      <p:sp>
        <p:nvSpPr>
          <p:cNvPr id="3" name="Segnaposto contenuto 2"/>
          <p:cNvSpPr>
            <a:spLocks noGrp="1"/>
          </p:cNvSpPr>
          <p:nvPr>
            <p:ph idx="1"/>
          </p:nvPr>
        </p:nvSpPr>
        <p:spPr>
          <a:xfrm>
            <a:off x="2589212" y="2229849"/>
            <a:ext cx="8915400" cy="3777622"/>
          </a:xfrm>
        </p:spPr>
        <p:txBody>
          <a:bodyPr/>
          <a:lstStyle/>
          <a:p>
            <a:pPr algn="just"/>
            <a:r>
              <a:rPr lang="it-IT" sz="2400" dirty="0"/>
              <a:t>La legge n. 38 del 2010, sulle cure palliative</a:t>
            </a:r>
          </a:p>
          <a:p>
            <a:pPr algn="just"/>
            <a:r>
              <a:rPr lang="it-IT" sz="2400" dirty="0"/>
              <a:t>Art. 1: le cure palliative rientrano nei “Livelli essenziali di assistenza” </a:t>
            </a:r>
            <a:r>
              <a:rPr lang="it-IT" sz="2400" dirty="0">
                <a:sym typeface="Wingdings"/>
              </a:rPr>
              <a:t> devono essere garantiti su tutto il territorio nazionale in modo eguale</a:t>
            </a:r>
          </a:p>
          <a:p>
            <a:pPr algn="just"/>
            <a:r>
              <a:rPr lang="it-IT" sz="2400" dirty="0">
                <a:sym typeface="Wingdings"/>
              </a:rPr>
              <a:t>È molto importante che questo sia previsto da una legge, perché dovrebbe significare stabilità della inclusione delle cure palliative nei Livelli essenziali di assistenza</a:t>
            </a:r>
            <a:endParaRPr lang="it-IT" sz="2400" dirty="0"/>
          </a:p>
          <a:p>
            <a:endParaRPr lang="it-IT" dirty="0"/>
          </a:p>
        </p:txBody>
      </p:sp>
      <p:sp>
        <p:nvSpPr>
          <p:cNvPr id="5" name="Segnaposto piè di pagina 1">
            <a:extLst>
              <a:ext uri="{FF2B5EF4-FFF2-40B4-BE49-F238E27FC236}">
                <a16:creationId xmlns:a16="http://schemas.microsoft.com/office/drawing/2014/main" id="{50131FB0-FB39-2347-9206-18B2015176C1}"/>
              </a:ext>
            </a:extLst>
          </p:cNvPr>
          <p:cNvSpPr>
            <a:spLocks noGrp="1"/>
          </p:cNvSpPr>
          <p:nvPr>
            <p:ph type="ftr" sz="quarter" idx="11"/>
          </p:nvPr>
        </p:nvSpPr>
        <p:spPr>
          <a:xfrm>
            <a:off x="4249570" y="6244092"/>
            <a:ext cx="7619999" cy="365125"/>
          </a:xfrm>
        </p:spPr>
        <p:txBody>
          <a:bodyPr/>
          <a:lstStyle/>
          <a:p>
            <a:pPr algn="r"/>
            <a:r>
              <a:rPr lang="it-IT" b="1" dirty="0">
                <a:solidFill>
                  <a:schemeClr val="tx1"/>
                </a:solidFill>
              </a:rPr>
              <a:t>Prof.ssa Marilisa D’Amico</a:t>
            </a:r>
          </a:p>
        </p:txBody>
      </p:sp>
    </p:spTree>
    <p:extLst>
      <p:ext uri="{BB962C8B-B14F-4D97-AF65-F5344CB8AC3E}">
        <p14:creationId xmlns:p14="http://schemas.microsoft.com/office/powerpoint/2010/main" val="126338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0582" y="518408"/>
            <a:ext cx="8558313" cy="2385786"/>
          </a:xfrm>
          <a:solidFill>
            <a:srgbClr val="3366FF"/>
          </a:solidFill>
        </p:spPr>
        <p:txBody>
          <a:bodyPr>
            <a:normAutofit/>
          </a:bodyPr>
          <a:lstStyle/>
          <a:p>
            <a:r>
              <a:rPr lang="it-IT" dirty="0"/>
              <a:t>Possibile chiave di lettura della l. n. 219: ratio di tutelare il diritto alla verità e del consenso della persona fragile</a:t>
            </a:r>
            <a:endParaRPr lang="en-GB" dirty="0"/>
          </a:p>
        </p:txBody>
      </p:sp>
      <p:sp>
        <p:nvSpPr>
          <p:cNvPr id="3" name="Segnaposto contenuto 2"/>
          <p:cNvSpPr>
            <a:spLocks noGrp="1"/>
          </p:cNvSpPr>
          <p:nvPr>
            <p:ph idx="1"/>
          </p:nvPr>
        </p:nvSpPr>
        <p:spPr>
          <a:xfrm>
            <a:off x="2606992" y="2904194"/>
            <a:ext cx="7920639" cy="2957466"/>
          </a:xfrm>
        </p:spPr>
        <p:txBody>
          <a:bodyPr>
            <a:normAutofit fontScale="92500" lnSpcReduction="10000"/>
          </a:bodyPr>
          <a:lstStyle/>
          <a:p>
            <a:endParaRPr lang="it-IT" dirty="0"/>
          </a:p>
          <a:p>
            <a:endParaRPr lang="it-IT" dirty="0"/>
          </a:p>
          <a:p>
            <a:pPr>
              <a:buFont typeface="Wingdings" charset="0"/>
              <a:buChar char="è"/>
            </a:pPr>
            <a:r>
              <a:rPr lang="it-IT" sz="2400" dirty="0">
                <a:sym typeface="Wingdings"/>
              </a:rPr>
              <a:t>perché tutti devono avere il diritto di far sentire la loro voce (dignità umana)</a:t>
            </a:r>
          </a:p>
          <a:p>
            <a:pPr>
              <a:buFont typeface="Wingdings" charset="0"/>
              <a:buChar char="è"/>
            </a:pPr>
            <a:r>
              <a:rPr lang="it-IT" sz="2400" dirty="0">
                <a:sym typeface="Wingdings"/>
              </a:rPr>
              <a:t>requisito: deve essere possibile ricostruire volontà precise</a:t>
            </a:r>
          </a:p>
          <a:p>
            <a:pPr>
              <a:buFont typeface="Wingdings" charset="0"/>
              <a:buChar char="è"/>
            </a:pPr>
            <a:r>
              <a:rPr lang="it-IT" sz="2400" dirty="0">
                <a:sym typeface="Wingdings"/>
              </a:rPr>
              <a:t>strumenti delle DAT e del fiduciario, nonché pianificazione condivisa delle cure </a:t>
            </a:r>
            <a:endParaRPr lang="en-GB" sz="2400" dirty="0"/>
          </a:p>
          <a:p>
            <a:endParaRPr lang="en-GB" dirty="0"/>
          </a:p>
          <a:p>
            <a:endParaRPr lang="en-GB" dirty="0"/>
          </a:p>
        </p:txBody>
      </p:sp>
      <p:sp>
        <p:nvSpPr>
          <p:cNvPr id="5" name="Segnaposto piè di pagina 1">
            <a:extLst>
              <a:ext uri="{FF2B5EF4-FFF2-40B4-BE49-F238E27FC236}">
                <a16:creationId xmlns:a16="http://schemas.microsoft.com/office/drawing/2014/main" id="{84327E79-203A-F543-A909-A7C3CA46A797}"/>
              </a:ext>
            </a:extLst>
          </p:cNvPr>
          <p:cNvSpPr>
            <a:spLocks noGrp="1"/>
          </p:cNvSpPr>
          <p:nvPr>
            <p:ph type="ftr" sz="quarter" idx="11"/>
          </p:nvPr>
        </p:nvSpPr>
        <p:spPr>
          <a:xfrm>
            <a:off x="4117222" y="6195966"/>
            <a:ext cx="7619999" cy="365125"/>
          </a:xfrm>
        </p:spPr>
        <p:txBody>
          <a:bodyPr/>
          <a:lstStyle/>
          <a:p>
            <a:pPr algn="r"/>
            <a:r>
              <a:rPr lang="it-IT" b="1" dirty="0">
                <a:solidFill>
                  <a:schemeClr val="tx1"/>
                </a:solidFill>
              </a:rPr>
              <a:t>Prof.ssa Marilisa D’Amico</a:t>
            </a:r>
          </a:p>
        </p:txBody>
      </p:sp>
    </p:spTree>
    <p:extLst>
      <p:ext uri="{BB962C8B-B14F-4D97-AF65-F5344CB8AC3E}">
        <p14:creationId xmlns:p14="http://schemas.microsoft.com/office/powerpoint/2010/main" val="227248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4934" y="365628"/>
            <a:ext cx="8911687" cy="1042067"/>
          </a:xfrm>
          <a:solidFill>
            <a:srgbClr val="3366FF"/>
          </a:solidFill>
        </p:spPr>
        <p:txBody>
          <a:bodyPr>
            <a:normAutofit/>
          </a:bodyPr>
          <a:lstStyle/>
          <a:p>
            <a:r>
              <a:rPr lang="it-IT" dirty="0"/>
              <a:t>Sottoscrivere</a:t>
            </a:r>
            <a:r>
              <a:rPr lang="en-GB" dirty="0"/>
              <a:t> le DAT </a:t>
            </a:r>
            <a:r>
              <a:rPr lang="en-GB" dirty="0" err="1"/>
              <a:t>è</a:t>
            </a:r>
            <a:r>
              <a:rPr lang="en-GB" dirty="0"/>
              <a:t> facile </a:t>
            </a:r>
          </a:p>
        </p:txBody>
      </p:sp>
      <p:sp>
        <p:nvSpPr>
          <p:cNvPr id="4" name="Segnaposto testo 3"/>
          <p:cNvSpPr>
            <a:spLocks noGrp="1"/>
          </p:cNvSpPr>
          <p:nvPr>
            <p:ph type="body" idx="1"/>
          </p:nvPr>
        </p:nvSpPr>
        <p:spPr>
          <a:solidFill>
            <a:srgbClr val="FFFF00"/>
          </a:solidFill>
        </p:spPr>
        <p:txBody>
          <a:bodyPr/>
          <a:lstStyle/>
          <a:p>
            <a:r>
              <a:rPr lang="it-IT" dirty="0">
                <a:solidFill>
                  <a:srgbClr val="000000"/>
                </a:solidFill>
              </a:rPr>
              <a:t>Notaio</a:t>
            </a:r>
          </a:p>
        </p:txBody>
      </p:sp>
      <p:sp>
        <p:nvSpPr>
          <p:cNvPr id="5" name="Segnaposto testo 4"/>
          <p:cNvSpPr>
            <a:spLocks noGrp="1"/>
          </p:cNvSpPr>
          <p:nvPr>
            <p:ph type="body" sz="quarter" idx="3"/>
          </p:nvPr>
        </p:nvSpPr>
        <p:spPr>
          <a:solidFill>
            <a:srgbClr val="E600E5"/>
          </a:solidFill>
        </p:spPr>
        <p:txBody>
          <a:bodyPr/>
          <a:lstStyle/>
          <a:p>
            <a:r>
              <a:rPr lang="it-IT" dirty="0">
                <a:solidFill>
                  <a:schemeClr val="tx1"/>
                </a:solidFill>
              </a:rPr>
              <a:t>Ufficio di stato civile</a:t>
            </a:r>
          </a:p>
        </p:txBody>
      </p:sp>
      <p:sp>
        <p:nvSpPr>
          <p:cNvPr id="6" name="Segnaposto contenuto 5"/>
          <p:cNvSpPr>
            <a:spLocks noGrp="1"/>
          </p:cNvSpPr>
          <p:nvPr>
            <p:ph sz="quarter" idx="13"/>
          </p:nvPr>
        </p:nvSpPr>
        <p:spPr/>
        <p:txBody>
          <a:bodyPr/>
          <a:lstStyle/>
          <a:p>
            <a:r>
              <a:rPr lang="it-IT" dirty="0"/>
              <a:t>Atto pubblico</a:t>
            </a:r>
          </a:p>
          <a:p>
            <a:r>
              <a:rPr lang="it-IT" dirty="0"/>
              <a:t>Scrittura privata autenticata</a:t>
            </a:r>
          </a:p>
        </p:txBody>
      </p:sp>
      <p:sp>
        <p:nvSpPr>
          <p:cNvPr id="7" name="Segnaposto contenuto 6"/>
          <p:cNvSpPr>
            <a:spLocks noGrp="1"/>
          </p:cNvSpPr>
          <p:nvPr>
            <p:ph sz="quarter" idx="14"/>
          </p:nvPr>
        </p:nvSpPr>
        <p:spPr/>
        <p:txBody>
          <a:bodyPr/>
          <a:lstStyle/>
          <a:p>
            <a:r>
              <a:rPr lang="it-IT" dirty="0"/>
              <a:t>scrittura privata consegnata personalmente</a:t>
            </a:r>
          </a:p>
        </p:txBody>
      </p:sp>
      <p:sp>
        <p:nvSpPr>
          <p:cNvPr id="8" name="Trapezio 7"/>
          <p:cNvSpPr/>
          <p:nvPr/>
        </p:nvSpPr>
        <p:spPr>
          <a:xfrm>
            <a:off x="3815402" y="4240370"/>
            <a:ext cx="4950749" cy="2287467"/>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Tx/>
              <a:buChar char="-"/>
            </a:pPr>
            <a:r>
              <a:rPr lang="it-IT" sz="1500" dirty="0">
                <a:solidFill>
                  <a:srgbClr val="000000"/>
                </a:solidFill>
              </a:rPr>
              <a:t>esenti da obbligo di registrazione, imposta di bollo e da qualsiasi altro tributo</a:t>
            </a:r>
          </a:p>
          <a:p>
            <a:pPr marL="171450" indent="-171450">
              <a:buFontTx/>
              <a:buChar char="-"/>
            </a:pPr>
            <a:r>
              <a:rPr lang="it-IT" sz="1500" dirty="0">
                <a:solidFill>
                  <a:srgbClr val="000000"/>
                </a:solidFill>
              </a:rPr>
              <a:t>possono essere raccolte anche con videoregistrazione se persona incapace di comunicare </a:t>
            </a:r>
          </a:p>
        </p:txBody>
      </p:sp>
      <p:sp>
        <p:nvSpPr>
          <p:cNvPr id="9" name="Segnaposto piè di pagina 1">
            <a:extLst>
              <a:ext uri="{FF2B5EF4-FFF2-40B4-BE49-F238E27FC236}">
                <a16:creationId xmlns:a16="http://schemas.microsoft.com/office/drawing/2014/main" id="{DBD9BC55-363A-094B-97B7-F329B9E76D45}"/>
              </a:ext>
            </a:extLst>
          </p:cNvPr>
          <p:cNvSpPr>
            <a:spLocks noGrp="1"/>
          </p:cNvSpPr>
          <p:nvPr>
            <p:ph type="ftr" sz="quarter" idx="11"/>
          </p:nvPr>
        </p:nvSpPr>
        <p:spPr>
          <a:xfrm>
            <a:off x="4036840" y="6181521"/>
            <a:ext cx="7619999" cy="365125"/>
          </a:xfrm>
        </p:spPr>
        <p:txBody>
          <a:bodyPr/>
          <a:lstStyle/>
          <a:p>
            <a:pPr algn="r"/>
            <a:r>
              <a:rPr lang="it-IT" b="1" dirty="0">
                <a:solidFill>
                  <a:schemeClr val="tx1"/>
                </a:solidFill>
              </a:rPr>
              <a:t>Prof.ssa Marilisa D’Amico</a:t>
            </a:r>
          </a:p>
        </p:txBody>
      </p:sp>
    </p:spTree>
    <p:extLst>
      <p:ext uri="{BB962C8B-B14F-4D97-AF65-F5344CB8AC3E}">
        <p14:creationId xmlns:p14="http://schemas.microsoft.com/office/powerpoint/2010/main" val="2059908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25842" y="396478"/>
            <a:ext cx="8879305" cy="1804061"/>
          </a:xfrm>
          <a:solidFill>
            <a:srgbClr val="3366FF"/>
          </a:solidFill>
        </p:spPr>
        <p:txBody>
          <a:bodyPr>
            <a:normAutofit/>
          </a:bodyPr>
          <a:lstStyle/>
          <a:p>
            <a:r>
              <a:rPr lang="it-IT" dirty="0"/>
              <a:t>Problemi</a:t>
            </a:r>
            <a:br>
              <a:rPr lang="it-IT" dirty="0"/>
            </a:br>
            <a:r>
              <a:rPr lang="it-IT" dirty="0"/>
              <a:t>1. DAT sottoscritte “ora per allora” (connaturato alle DAT)</a:t>
            </a:r>
          </a:p>
        </p:txBody>
      </p:sp>
      <p:graphicFrame>
        <p:nvGraphicFramePr>
          <p:cNvPr id="4" name="Diagramma 3"/>
          <p:cNvGraphicFramePr/>
          <p:nvPr>
            <p:extLst>
              <p:ext uri="{D42A27DB-BD31-4B8C-83A1-F6EECF244321}">
                <p14:modId xmlns:p14="http://schemas.microsoft.com/office/powerpoint/2010/main" val="297753391"/>
              </p:ext>
            </p:extLst>
          </p:nvPr>
        </p:nvGraphicFramePr>
        <p:xfrm>
          <a:off x="2619022" y="2521857"/>
          <a:ext cx="6965245" cy="2839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nettore 7 5"/>
          <p:cNvCxnSpPr/>
          <p:nvPr/>
        </p:nvCxnSpPr>
        <p:spPr>
          <a:xfrm>
            <a:off x="4080699" y="5099121"/>
            <a:ext cx="843643" cy="399142"/>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7" name="CasellaDiTesto 6"/>
          <p:cNvSpPr txBox="1"/>
          <p:nvPr/>
        </p:nvSpPr>
        <p:spPr>
          <a:xfrm>
            <a:off x="5029488" y="5238672"/>
            <a:ext cx="3791857" cy="1200329"/>
          </a:xfrm>
          <a:prstGeom prst="rect">
            <a:avLst/>
          </a:prstGeom>
          <a:solidFill>
            <a:schemeClr val="bg2"/>
          </a:solidFill>
          <a:ln>
            <a:solidFill>
              <a:srgbClr val="94C600"/>
            </a:solidFill>
          </a:ln>
        </p:spPr>
        <p:txBody>
          <a:bodyPr wrap="square" rtlCol="0">
            <a:spAutoFit/>
          </a:bodyPr>
          <a:lstStyle/>
          <a:p>
            <a:r>
              <a:rPr lang="it-IT" dirty="0"/>
              <a:t>se non è stato nominato, il giudice può individuare un amministratore di sostegno [art. 4, comma 4] </a:t>
            </a:r>
          </a:p>
        </p:txBody>
      </p:sp>
      <p:sp>
        <p:nvSpPr>
          <p:cNvPr id="8" name="Segnaposto piè di pagina 1">
            <a:extLst>
              <a:ext uri="{FF2B5EF4-FFF2-40B4-BE49-F238E27FC236}">
                <a16:creationId xmlns:a16="http://schemas.microsoft.com/office/drawing/2014/main" id="{CB200D9E-2426-744B-AF81-98983A404D35}"/>
              </a:ext>
            </a:extLst>
          </p:cNvPr>
          <p:cNvSpPr>
            <a:spLocks noGrp="1"/>
          </p:cNvSpPr>
          <p:nvPr>
            <p:ph type="ftr" sz="quarter" idx="11"/>
          </p:nvPr>
        </p:nvSpPr>
        <p:spPr>
          <a:xfrm>
            <a:off x="4069096" y="6316458"/>
            <a:ext cx="7619999" cy="365125"/>
          </a:xfrm>
        </p:spPr>
        <p:txBody>
          <a:bodyPr/>
          <a:lstStyle/>
          <a:p>
            <a:pPr algn="r"/>
            <a:r>
              <a:rPr lang="it-IT" b="1" dirty="0">
                <a:solidFill>
                  <a:schemeClr val="tx1"/>
                </a:solidFill>
              </a:rPr>
              <a:t>Prof.ssa Marilisa D’Amico</a:t>
            </a:r>
          </a:p>
        </p:txBody>
      </p:sp>
    </p:spTree>
    <p:extLst>
      <p:ext uri="{BB962C8B-B14F-4D97-AF65-F5344CB8AC3E}">
        <p14:creationId xmlns:p14="http://schemas.microsoft.com/office/powerpoint/2010/main" val="25754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F1D4F8-EED4-0545-A52B-DC50B804697A}"/>
              </a:ext>
            </a:extLst>
          </p:cNvPr>
          <p:cNvSpPr>
            <a:spLocks noGrp="1"/>
          </p:cNvSpPr>
          <p:nvPr>
            <p:ph type="title"/>
          </p:nvPr>
        </p:nvSpPr>
        <p:spPr/>
        <p:txBody>
          <a:bodyPr/>
          <a:lstStyle/>
          <a:p>
            <a:r>
              <a:rPr lang="it-IT" b="1" dirty="0"/>
              <a:t>Indice</a:t>
            </a:r>
          </a:p>
        </p:txBody>
      </p:sp>
      <p:sp>
        <p:nvSpPr>
          <p:cNvPr id="3" name="Segnaposto contenuto 2">
            <a:extLst>
              <a:ext uri="{FF2B5EF4-FFF2-40B4-BE49-F238E27FC236}">
                <a16:creationId xmlns:a16="http://schemas.microsoft.com/office/drawing/2014/main" id="{1AB5F795-0ACD-C74F-A29A-541186778792}"/>
              </a:ext>
            </a:extLst>
          </p:cNvPr>
          <p:cNvSpPr>
            <a:spLocks noGrp="1"/>
          </p:cNvSpPr>
          <p:nvPr>
            <p:ph idx="1"/>
          </p:nvPr>
        </p:nvSpPr>
        <p:spPr/>
        <p:txBody>
          <a:bodyPr>
            <a:normAutofit/>
          </a:bodyPr>
          <a:lstStyle/>
          <a:p>
            <a:r>
              <a:rPr lang="it-IT" sz="2800" dirty="0"/>
              <a:t>La relazione medico-paziente </a:t>
            </a:r>
          </a:p>
          <a:p>
            <a:r>
              <a:rPr lang="it-IT" sz="2800" dirty="0"/>
              <a:t>La legge n. 219 del 2017</a:t>
            </a:r>
          </a:p>
          <a:p>
            <a:r>
              <a:rPr lang="it-IT" sz="2800" dirty="0"/>
              <a:t>L’ordinanza della Corte costituzionale n. 207 del 2018</a:t>
            </a:r>
          </a:p>
          <a:p>
            <a:r>
              <a:rPr lang="it-IT" sz="2800" dirty="0"/>
              <a:t>Alcune riflessioni conclusive</a:t>
            </a:r>
          </a:p>
        </p:txBody>
      </p:sp>
    </p:spTree>
    <p:extLst>
      <p:ext uri="{BB962C8B-B14F-4D97-AF65-F5344CB8AC3E}">
        <p14:creationId xmlns:p14="http://schemas.microsoft.com/office/powerpoint/2010/main" val="90197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19024" y="817583"/>
            <a:ext cx="8353776" cy="1545535"/>
          </a:xfrm>
          <a:solidFill>
            <a:srgbClr val="3366FF"/>
          </a:solidFill>
        </p:spPr>
        <p:txBody>
          <a:bodyPr>
            <a:normAutofit/>
          </a:bodyPr>
          <a:lstStyle/>
          <a:p>
            <a:r>
              <a:rPr lang="it-IT" dirty="0"/>
              <a:t>Problemi</a:t>
            </a:r>
            <a:br>
              <a:rPr lang="it-IT" dirty="0"/>
            </a:br>
            <a:r>
              <a:rPr lang="it-IT" dirty="0"/>
              <a:t>2. Le DAT difficili da interpretare</a:t>
            </a:r>
          </a:p>
        </p:txBody>
      </p:sp>
      <p:graphicFrame>
        <p:nvGraphicFramePr>
          <p:cNvPr id="4" name="Segnaposto contenuto 3"/>
          <p:cNvGraphicFramePr>
            <a:graphicFrameLocks noGrp="1"/>
          </p:cNvGraphicFramePr>
          <p:nvPr>
            <p:ph idx="1"/>
            <p:extLst/>
          </p:nvPr>
        </p:nvGraphicFramePr>
        <p:xfrm>
          <a:off x="2619024" y="2775857"/>
          <a:ext cx="6965244" cy="2947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piè di pagina 1">
            <a:extLst>
              <a:ext uri="{FF2B5EF4-FFF2-40B4-BE49-F238E27FC236}">
                <a16:creationId xmlns:a16="http://schemas.microsoft.com/office/drawing/2014/main" id="{17EFE775-F33D-624D-8DA8-4733CB0F1115}"/>
              </a:ext>
            </a:extLst>
          </p:cNvPr>
          <p:cNvSpPr>
            <a:spLocks noGrp="1"/>
          </p:cNvSpPr>
          <p:nvPr>
            <p:ph type="ftr" sz="quarter" idx="11"/>
          </p:nvPr>
        </p:nvSpPr>
        <p:spPr>
          <a:xfrm>
            <a:off x="4093160" y="6147542"/>
            <a:ext cx="7619999" cy="365125"/>
          </a:xfrm>
        </p:spPr>
        <p:txBody>
          <a:bodyPr/>
          <a:lstStyle/>
          <a:p>
            <a:pPr algn="r"/>
            <a:r>
              <a:rPr lang="it-IT" b="1" dirty="0">
                <a:solidFill>
                  <a:schemeClr val="tx1"/>
                </a:solidFill>
              </a:rPr>
              <a:t>Prof.ssa Marilisa D’Amico</a:t>
            </a:r>
          </a:p>
        </p:txBody>
      </p:sp>
    </p:spTree>
    <p:extLst>
      <p:ext uri="{BB962C8B-B14F-4D97-AF65-F5344CB8AC3E}">
        <p14:creationId xmlns:p14="http://schemas.microsoft.com/office/powerpoint/2010/main" val="2564904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3215" y="662214"/>
            <a:ext cx="9008501" cy="1924575"/>
          </a:xfrm>
          <a:solidFill>
            <a:srgbClr val="3366FF"/>
          </a:solidFill>
        </p:spPr>
        <p:txBody>
          <a:bodyPr>
            <a:normAutofit/>
          </a:bodyPr>
          <a:lstStyle/>
          <a:p>
            <a:r>
              <a:rPr lang="it-IT" dirty="0"/>
              <a:t>Problemi</a:t>
            </a:r>
            <a:br>
              <a:rPr lang="it-IT" dirty="0"/>
            </a:br>
            <a:r>
              <a:rPr lang="it-IT" dirty="0"/>
              <a:t>3. Il malato incapace - Es. minori e disabili, i soggetti più fragili</a:t>
            </a:r>
          </a:p>
        </p:txBody>
      </p:sp>
      <p:graphicFrame>
        <p:nvGraphicFramePr>
          <p:cNvPr id="4" name="Diagramma 3"/>
          <p:cNvGraphicFramePr/>
          <p:nvPr>
            <p:extLst>
              <p:ext uri="{D42A27DB-BD31-4B8C-83A1-F6EECF244321}">
                <p14:modId xmlns:p14="http://schemas.microsoft.com/office/powerpoint/2010/main" val="1179378006"/>
              </p:ext>
            </p:extLst>
          </p:nvPr>
        </p:nvGraphicFramePr>
        <p:xfrm>
          <a:off x="2313215" y="2939142"/>
          <a:ext cx="7271053" cy="295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piè di pagina 1">
            <a:extLst>
              <a:ext uri="{FF2B5EF4-FFF2-40B4-BE49-F238E27FC236}">
                <a16:creationId xmlns:a16="http://schemas.microsoft.com/office/drawing/2014/main" id="{64321C46-9FED-3F4E-9FCF-C4C592FBD201}"/>
              </a:ext>
            </a:extLst>
          </p:cNvPr>
          <p:cNvSpPr>
            <a:spLocks noGrp="1"/>
          </p:cNvSpPr>
          <p:nvPr>
            <p:ph type="ftr" sz="quarter" idx="11"/>
          </p:nvPr>
        </p:nvSpPr>
        <p:spPr>
          <a:xfrm>
            <a:off x="4069096" y="6248782"/>
            <a:ext cx="7619999" cy="365125"/>
          </a:xfrm>
        </p:spPr>
        <p:txBody>
          <a:bodyPr/>
          <a:lstStyle/>
          <a:p>
            <a:pPr algn="r"/>
            <a:r>
              <a:rPr lang="it-IT" b="1" dirty="0">
                <a:solidFill>
                  <a:schemeClr val="tx1"/>
                </a:solidFill>
              </a:rPr>
              <a:t>Prof.ssa Marilisa D’Amico</a:t>
            </a:r>
          </a:p>
        </p:txBody>
      </p:sp>
      <p:sp>
        <p:nvSpPr>
          <p:cNvPr id="5" name="Freccia giù 4">
            <a:extLst>
              <a:ext uri="{FF2B5EF4-FFF2-40B4-BE49-F238E27FC236}">
                <a16:creationId xmlns:a16="http://schemas.microsoft.com/office/drawing/2014/main" id="{D1DCF921-35AB-8840-AA6C-F3ABFF5C5B9F}"/>
              </a:ext>
            </a:extLst>
          </p:cNvPr>
          <p:cNvSpPr/>
          <p:nvPr/>
        </p:nvSpPr>
        <p:spPr>
          <a:xfrm>
            <a:off x="8349916" y="5678905"/>
            <a:ext cx="276726" cy="752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34688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9A0E7F-4F07-9346-AFBA-82C4DF3CA2E2}"/>
              </a:ext>
            </a:extLst>
          </p:cNvPr>
          <p:cNvSpPr>
            <a:spLocks noGrp="1"/>
          </p:cNvSpPr>
          <p:nvPr>
            <p:ph type="title"/>
          </p:nvPr>
        </p:nvSpPr>
        <p:spPr>
          <a:xfrm>
            <a:off x="8219090" y="2148110"/>
            <a:ext cx="3972910" cy="1280890"/>
          </a:xfrm>
        </p:spPr>
        <p:txBody>
          <a:bodyPr>
            <a:normAutofit fontScale="90000"/>
          </a:bodyPr>
          <a:lstStyle/>
          <a:p>
            <a:r>
              <a:rPr lang="it-IT" sz="3800" b="1" dirty="0"/>
              <a:t>L’ordinanza </a:t>
            </a:r>
            <a:br>
              <a:rPr lang="it-IT" sz="3800" b="1" dirty="0"/>
            </a:br>
            <a:r>
              <a:rPr lang="it-IT" sz="3800" b="1" dirty="0"/>
              <a:t>della Corte costituzionale </a:t>
            </a:r>
            <a:br>
              <a:rPr lang="it-IT" sz="3800" b="1" dirty="0"/>
            </a:br>
            <a:r>
              <a:rPr lang="it-IT" sz="3800" b="1" dirty="0"/>
              <a:t>n. 207 del 2018</a:t>
            </a:r>
            <a:br>
              <a:rPr lang="it-IT" dirty="0"/>
            </a:br>
            <a:endParaRPr lang="it-IT" dirty="0"/>
          </a:p>
        </p:txBody>
      </p:sp>
      <p:pic>
        <p:nvPicPr>
          <p:cNvPr id="5" name="Segnaposto contenuto 4">
            <a:extLst>
              <a:ext uri="{FF2B5EF4-FFF2-40B4-BE49-F238E27FC236}">
                <a16:creationId xmlns:a16="http://schemas.microsoft.com/office/drawing/2014/main" id="{8E9B0EA6-4CEB-394E-B837-E90C4981B6BF}"/>
              </a:ext>
            </a:extLst>
          </p:cNvPr>
          <p:cNvPicPr>
            <a:picLocks noGrp="1" noChangeAspect="1"/>
          </p:cNvPicPr>
          <p:nvPr>
            <p:ph idx="1"/>
          </p:nvPr>
        </p:nvPicPr>
        <p:blipFill>
          <a:blip r:embed="rId2"/>
          <a:stretch>
            <a:fillRect/>
          </a:stretch>
        </p:blipFill>
        <p:spPr>
          <a:xfrm>
            <a:off x="118006" y="0"/>
            <a:ext cx="7490390" cy="6858000"/>
          </a:xfrm>
        </p:spPr>
      </p:pic>
    </p:spTree>
    <p:extLst>
      <p:ext uri="{BB962C8B-B14F-4D97-AF65-F5344CB8AC3E}">
        <p14:creationId xmlns:p14="http://schemas.microsoft.com/office/powerpoint/2010/main" val="3354538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ECD3"/>
          </a:solidFill>
        </p:spPr>
        <p:txBody>
          <a:bodyPr>
            <a:normAutofit/>
          </a:bodyPr>
          <a:lstStyle/>
          <a:p>
            <a:r>
              <a:rPr lang="it-IT" dirty="0"/>
              <a:t>Problemi</a:t>
            </a:r>
            <a:br>
              <a:rPr lang="it-IT" dirty="0"/>
            </a:br>
            <a:r>
              <a:rPr lang="it-IT" dirty="0"/>
              <a:t>4. Il suicidio assistito</a:t>
            </a:r>
          </a:p>
        </p:txBody>
      </p:sp>
      <p:sp>
        <p:nvSpPr>
          <p:cNvPr id="3" name="Segnaposto contenuto 2"/>
          <p:cNvSpPr>
            <a:spLocks noGrp="1"/>
          </p:cNvSpPr>
          <p:nvPr>
            <p:ph idx="1"/>
          </p:nvPr>
        </p:nvSpPr>
        <p:spPr/>
        <p:txBody>
          <a:bodyPr>
            <a:normAutofit/>
          </a:bodyPr>
          <a:lstStyle/>
          <a:p>
            <a:pPr algn="just"/>
            <a:r>
              <a:rPr lang="it-IT" sz="2600" dirty="0"/>
              <a:t>Non è regolato dalla legge n. 219 del 2017</a:t>
            </a:r>
          </a:p>
          <a:p>
            <a:pPr algn="just"/>
            <a:r>
              <a:rPr lang="it-IT" sz="2600" dirty="0"/>
              <a:t>Vietato da art. 580 c.p. (Istigazione e aiuto al suicidio), pena da 5 a 12 anni di reclusione</a:t>
            </a:r>
          </a:p>
          <a:p>
            <a:pPr algn="just"/>
            <a:r>
              <a:rPr lang="it-IT" sz="2600" dirty="0"/>
              <a:t>Sollevata questione di legittimità costituzionale dalla Corte di Assise di Milano il 14 febbraio 2018, nel caso di Fabiano Antoniani, in riferimento agli artt. 2, 3, 13 e 117, primo comma, </a:t>
            </a:r>
            <a:r>
              <a:rPr lang="it-IT" sz="2600" dirty="0" err="1"/>
              <a:t>Cost</a:t>
            </a:r>
            <a:r>
              <a:rPr lang="it-IT" sz="2600" dirty="0"/>
              <a:t>., per violazione dell’art. 8 CEDU (NON formalmente il 32 </a:t>
            </a:r>
            <a:r>
              <a:rPr lang="it-IT" sz="2600" dirty="0" err="1"/>
              <a:t>Cost</a:t>
            </a:r>
            <a:r>
              <a:rPr lang="it-IT" sz="2600" dirty="0"/>
              <a:t>.)</a:t>
            </a:r>
          </a:p>
        </p:txBody>
      </p:sp>
      <p:sp>
        <p:nvSpPr>
          <p:cNvPr id="5" name="Segnaposto piè di pagina 1">
            <a:extLst>
              <a:ext uri="{FF2B5EF4-FFF2-40B4-BE49-F238E27FC236}">
                <a16:creationId xmlns:a16="http://schemas.microsoft.com/office/drawing/2014/main" id="{3248ABCF-0684-1C46-9C69-100DB059B0A2}"/>
              </a:ext>
            </a:extLst>
          </p:cNvPr>
          <p:cNvSpPr>
            <a:spLocks noGrp="1"/>
          </p:cNvSpPr>
          <p:nvPr>
            <p:ph type="ftr" sz="quarter" idx="11"/>
          </p:nvPr>
        </p:nvSpPr>
        <p:spPr>
          <a:xfrm>
            <a:off x="4081128" y="6280187"/>
            <a:ext cx="7619999" cy="365125"/>
          </a:xfrm>
        </p:spPr>
        <p:txBody>
          <a:bodyPr/>
          <a:lstStyle/>
          <a:p>
            <a:pPr algn="r"/>
            <a:r>
              <a:rPr lang="it-IT" b="1" dirty="0">
                <a:solidFill>
                  <a:schemeClr val="tx1"/>
                </a:solidFill>
              </a:rPr>
              <a:t>Prof.ssa Marilisa D’Amico</a:t>
            </a:r>
          </a:p>
        </p:txBody>
      </p:sp>
    </p:spTree>
    <p:extLst>
      <p:ext uri="{BB962C8B-B14F-4D97-AF65-F5344CB8AC3E}">
        <p14:creationId xmlns:p14="http://schemas.microsoft.com/office/powerpoint/2010/main" val="4126183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6">
              <a:lumMod val="20000"/>
              <a:lumOff val="80000"/>
            </a:schemeClr>
          </a:solidFill>
        </p:spPr>
        <p:txBody>
          <a:bodyPr>
            <a:normAutofit/>
          </a:bodyPr>
          <a:lstStyle/>
          <a:p>
            <a:r>
              <a:rPr lang="it-IT" dirty="0"/>
              <a:t>La risposta della Corte </a:t>
            </a:r>
            <a:r>
              <a:rPr lang="en-GB" dirty="0"/>
              <a:t>cost. (ord. n. 207 del 2018)</a:t>
            </a:r>
          </a:p>
        </p:txBody>
      </p:sp>
      <p:sp>
        <p:nvSpPr>
          <p:cNvPr id="3" name="Segnaposto contenuto 2"/>
          <p:cNvSpPr>
            <a:spLocks noGrp="1"/>
          </p:cNvSpPr>
          <p:nvPr>
            <p:ph idx="1"/>
          </p:nvPr>
        </p:nvSpPr>
        <p:spPr/>
        <p:txBody>
          <a:bodyPr>
            <a:normAutofit/>
          </a:bodyPr>
          <a:lstStyle/>
          <a:p>
            <a:pPr algn="just"/>
            <a:r>
              <a:rPr lang="it-IT" sz="2400" dirty="0"/>
              <a:t>La Corte rinvia la questione all’udienza del 24 settembre 2019: incostituzionalità accertata ma non dichiarata (</a:t>
            </a:r>
            <a:r>
              <a:rPr lang="it-IT" sz="2400" dirty="0" err="1"/>
              <a:t>BVerfG</a:t>
            </a:r>
            <a:r>
              <a:rPr lang="it-IT" sz="2400" dirty="0"/>
              <a:t>, modello tedesco)</a:t>
            </a:r>
          </a:p>
          <a:p>
            <a:pPr algn="just"/>
            <a:r>
              <a:rPr lang="it-IT" sz="2400" dirty="0"/>
              <a:t>Perché? Per lasciare al Parlamento italiano il tempo di legiferare, in un’ottica di leale collaborazione tra organi costituzionali</a:t>
            </a:r>
          </a:p>
          <a:p>
            <a:pPr algn="just"/>
            <a:r>
              <a:rPr lang="it-IT" sz="2400" dirty="0"/>
              <a:t>Preoccupazione della Corte costituzionale, in caso di estromissione dall’ordinamento dell’art. 580 c.p.</a:t>
            </a:r>
          </a:p>
          <a:p>
            <a:endParaRPr lang="en-GB" dirty="0"/>
          </a:p>
        </p:txBody>
      </p:sp>
      <p:sp>
        <p:nvSpPr>
          <p:cNvPr id="6" name="Segnaposto piè di pagina 1">
            <a:extLst>
              <a:ext uri="{FF2B5EF4-FFF2-40B4-BE49-F238E27FC236}">
                <a16:creationId xmlns:a16="http://schemas.microsoft.com/office/drawing/2014/main" id="{DF99DFBF-2C1C-2F4E-9393-04C77EEB99F8}"/>
              </a:ext>
            </a:extLst>
          </p:cNvPr>
          <p:cNvSpPr>
            <a:spLocks noGrp="1"/>
          </p:cNvSpPr>
          <p:nvPr>
            <p:ph type="ftr" sz="quarter" idx="11"/>
          </p:nvPr>
        </p:nvSpPr>
        <p:spPr>
          <a:xfrm>
            <a:off x="4201444" y="6238318"/>
            <a:ext cx="7619999" cy="365125"/>
          </a:xfrm>
        </p:spPr>
        <p:txBody>
          <a:bodyPr/>
          <a:lstStyle/>
          <a:p>
            <a:pPr algn="r"/>
            <a:r>
              <a:rPr lang="it-IT" b="1" dirty="0">
                <a:solidFill>
                  <a:schemeClr val="tx1"/>
                </a:solidFill>
              </a:rPr>
              <a:t>Prof.ssa Marilisa D’Amico</a:t>
            </a:r>
          </a:p>
        </p:txBody>
      </p:sp>
      <p:sp>
        <p:nvSpPr>
          <p:cNvPr id="7" name="Freccia giù 6">
            <a:extLst>
              <a:ext uri="{FF2B5EF4-FFF2-40B4-BE49-F238E27FC236}">
                <a16:creationId xmlns:a16="http://schemas.microsoft.com/office/drawing/2014/main" id="{043C08E3-D56D-CF48-AB10-0018DEFACB1D}"/>
              </a:ext>
            </a:extLst>
          </p:cNvPr>
          <p:cNvSpPr/>
          <p:nvPr/>
        </p:nvSpPr>
        <p:spPr>
          <a:xfrm>
            <a:off x="6352674" y="5492360"/>
            <a:ext cx="360947" cy="745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07531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29590" y="536933"/>
            <a:ext cx="9420726" cy="5197928"/>
          </a:xfrm>
        </p:spPr>
        <p:txBody>
          <a:bodyPr>
            <a:noAutofit/>
          </a:bodyPr>
          <a:lstStyle/>
          <a:p>
            <a:pPr marL="0" indent="0">
              <a:buNone/>
            </a:pPr>
            <a:r>
              <a:rPr lang="it-IT" sz="2400" dirty="0"/>
              <a:t>La dichiarazione di incostituzionalità </a:t>
            </a:r>
            <a:r>
              <a:rPr lang="en-GB" sz="2400" dirty="0"/>
              <a:t>“</a:t>
            </a:r>
            <a:r>
              <a:rPr lang="it-IT" sz="2400" i="1" dirty="0"/>
              <a:t>lascerebbe, infatti, del tutto priva di disciplina legale la prestazione di aiuto materiale ai pazienti in tali condizioni, in un ambito ad altissima sensibilità etico-sociale e rispetto al quale vanno con fermezza preclusi tutti i possibili abusi.</a:t>
            </a:r>
          </a:p>
          <a:p>
            <a:pPr marL="0" indent="0">
              <a:buNone/>
            </a:pPr>
            <a:r>
              <a:rPr lang="it-IT" sz="2400" i="1" dirty="0"/>
              <a:t>In assenza di una specifica disciplina della materia, più in particolare, qualsiasi soggetto – anche non esercente una professione sanitaria – potrebbe lecitamente offrire, a casa propria o a domicilio, per spirito filantropico o a pagamento, assistenza al suicidio a pazienti che lo desiderino, senza alcun controllo ex ante sull’effettiva sussistenza, ad esempio, della loro capacità di autodeterminarsi, del carattere libero e informato della scelta da essi espressa e dell’irreversibilità della patologia da cui sono affetti.</a:t>
            </a:r>
            <a:r>
              <a:rPr lang="en-GB" sz="2400" dirty="0"/>
              <a:t>”</a:t>
            </a:r>
          </a:p>
        </p:txBody>
      </p:sp>
      <p:sp>
        <p:nvSpPr>
          <p:cNvPr id="4" name="Segnaposto piè di pagina 1">
            <a:extLst>
              <a:ext uri="{FF2B5EF4-FFF2-40B4-BE49-F238E27FC236}">
                <a16:creationId xmlns:a16="http://schemas.microsoft.com/office/drawing/2014/main" id="{631EB733-B36D-984E-A3D8-AAF40946B18D}"/>
              </a:ext>
            </a:extLst>
          </p:cNvPr>
          <p:cNvSpPr>
            <a:spLocks noGrp="1"/>
          </p:cNvSpPr>
          <p:nvPr>
            <p:ph type="ftr" sz="quarter" idx="11"/>
          </p:nvPr>
        </p:nvSpPr>
        <p:spPr>
          <a:xfrm>
            <a:off x="4177380" y="6316281"/>
            <a:ext cx="7619999" cy="365125"/>
          </a:xfrm>
        </p:spPr>
        <p:txBody>
          <a:bodyPr/>
          <a:lstStyle/>
          <a:p>
            <a:pPr algn="r"/>
            <a:r>
              <a:rPr lang="it-IT" b="1" dirty="0">
                <a:solidFill>
                  <a:schemeClr val="tx1"/>
                </a:solidFill>
              </a:rPr>
              <a:t>Prof.ssa Marilisa D’Amico</a:t>
            </a:r>
          </a:p>
        </p:txBody>
      </p:sp>
    </p:spTree>
    <p:extLst>
      <p:ext uri="{BB962C8B-B14F-4D97-AF65-F5344CB8AC3E}">
        <p14:creationId xmlns:p14="http://schemas.microsoft.com/office/powerpoint/2010/main" val="2978690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97771" y="419573"/>
            <a:ext cx="8911687" cy="1000153"/>
          </a:xfrm>
          <a:solidFill>
            <a:srgbClr val="FFECD3"/>
          </a:solidFill>
        </p:spPr>
        <p:txBody>
          <a:bodyPr>
            <a:normAutofit/>
          </a:bodyPr>
          <a:lstStyle/>
          <a:p>
            <a:r>
              <a:rPr lang="it-IT" dirty="0"/>
              <a:t>Tuttavia la Corte è inequivocabile:</a:t>
            </a:r>
          </a:p>
        </p:txBody>
      </p:sp>
      <p:sp>
        <p:nvSpPr>
          <p:cNvPr id="3" name="Segnaposto contenuto 2"/>
          <p:cNvSpPr>
            <a:spLocks noGrp="1"/>
          </p:cNvSpPr>
          <p:nvPr>
            <p:ph idx="1"/>
          </p:nvPr>
        </p:nvSpPr>
        <p:spPr>
          <a:xfrm>
            <a:off x="2197771" y="1930153"/>
            <a:ext cx="9306841" cy="3967672"/>
          </a:xfrm>
        </p:spPr>
        <p:txBody>
          <a:bodyPr>
            <a:noAutofit/>
          </a:bodyPr>
          <a:lstStyle/>
          <a:p>
            <a:pPr marL="0" indent="0">
              <a:buNone/>
            </a:pPr>
            <a:r>
              <a:rPr lang="en-GB" sz="2200" dirty="0"/>
              <a:t>“</a:t>
            </a:r>
            <a:r>
              <a:rPr lang="it-IT" sz="2200" i="1" dirty="0"/>
              <a:t>il divieto assoluto di aiuto al suicidio finisce, quindi, per limitare la libertà di autodeterminazione del malato nella scelta delle terapie, comprese quelle finalizzate a liberarlo dalle sofferenze, scaturente dagli artt. 2, 13 e 32, secondo comma, </a:t>
            </a:r>
            <a:r>
              <a:rPr lang="it-IT" sz="2200" i="1" dirty="0" err="1"/>
              <a:t>Cost</a:t>
            </a:r>
            <a:r>
              <a:rPr lang="it-IT" sz="2200" i="1" dirty="0"/>
              <a:t>., imponendogli in ultima analisi un’unica modalità per congedarsi dalla vita, senza che tale limitazione possa ritenersi preordinata alla tutela di altro interesse costituzionalmente apprezzabile, con conseguente lesione del principio della dignità umana, oltre che dei principi di ragionevolezza e di uguaglianza in rapporto alle diverse condizioni soggettive (art. 3 </a:t>
            </a:r>
            <a:r>
              <a:rPr lang="it-IT" sz="2200" i="1" dirty="0" err="1"/>
              <a:t>Cost</a:t>
            </a:r>
            <a:r>
              <a:rPr lang="it-IT" sz="2200" i="1" dirty="0"/>
              <a:t>.: parametro, quest’ultimo, peraltro non evocato dal giudice a quo in rapporto alla questione principale, ma comunque sia rilevante quale fondamento della tutela della dignità umana)</a:t>
            </a:r>
            <a:r>
              <a:rPr lang="en-GB" sz="2200" dirty="0"/>
              <a:t>”</a:t>
            </a:r>
          </a:p>
        </p:txBody>
      </p:sp>
      <p:sp>
        <p:nvSpPr>
          <p:cNvPr id="5" name="Segnaposto piè di pagina 1">
            <a:extLst>
              <a:ext uri="{FF2B5EF4-FFF2-40B4-BE49-F238E27FC236}">
                <a16:creationId xmlns:a16="http://schemas.microsoft.com/office/drawing/2014/main" id="{CA5151DE-10EF-EE49-BC6D-E8EC58D24D45}"/>
              </a:ext>
            </a:extLst>
          </p:cNvPr>
          <p:cNvSpPr>
            <a:spLocks noGrp="1"/>
          </p:cNvSpPr>
          <p:nvPr>
            <p:ph type="ftr" sz="quarter" idx="11"/>
          </p:nvPr>
        </p:nvSpPr>
        <p:spPr>
          <a:xfrm>
            <a:off x="4033001" y="6203716"/>
            <a:ext cx="7619999" cy="365125"/>
          </a:xfrm>
        </p:spPr>
        <p:txBody>
          <a:bodyPr/>
          <a:lstStyle/>
          <a:p>
            <a:pPr algn="r"/>
            <a:r>
              <a:rPr lang="it-IT" b="1" dirty="0">
                <a:solidFill>
                  <a:schemeClr val="tx1"/>
                </a:solidFill>
              </a:rPr>
              <a:t>Prof.ssa Marilisa D’Amico</a:t>
            </a:r>
          </a:p>
        </p:txBody>
      </p:sp>
    </p:spTree>
    <p:extLst>
      <p:ext uri="{BB962C8B-B14F-4D97-AF65-F5344CB8AC3E}">
        <p14:creationId xmlns:p14="http://schemas.microsoft.com/office/powerpoint/2010/main" val="294427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976090"/>
          </a:xfrm>
          <a:solidFill>
            <a:srgbClr val="FFECD3"/>
          </a:solidFill>
        </p:spPr>
        <p:txBody>
          <a:bodyPr/>
          <a:lstStyle/>
          <a:p>
            <a:r>
              <a:rPr lang="en-GB" dirty="0" err="1"/>
              <a:t>Esiti</a:t>
            </a:r>
            <a:endParaRPr lang="en-GB" dirty="0"/>
          </a:p>
        </p:txBody>
      </p:sp>
      <p:sp>
        <p:nvSpPr>
          <p:cNvPr id="3" name="Segnaposto contenuto 2"/>
          <p:cNvSpPr>
            <a:spLocks noGrp="1"/>
          </p:cNvSpPr>
          <p:nvPr>
            <p:ph idx="1"/>
          </p:nvPr>
        </p:nvSpPr>
        <p:spPr/>
        <p:txBody>
          <a:bodyPr>
            <a:normAutofit lnSpcReduction="10000"/>
          </a:bodyPr>
          <a:lstStyle/>
          <a:p>
            <a:r>
              <a:rPr lang="it-IT" sz="2600" dirty="0"/>
              <a:t>Depositato DDL </a:t>
            </a:r>
            <a:r>
              <a:rPr lang="it-IT" sz="2600" dirty="0" err="1"/>
              <a:t>Mantero</a:t>
            </a:r>
            <a:r>
              <a:rPr lang="it-IT" sz="2600" dirty="0"/>
              <a:t> al Senato (M5S)</a:t>
            </a:r>
          </a:p>
          <a:p>
            <a:r>
              <a:rPr lang="it-IT" sz="2600" dirty="0"/>
              <a:t>Aumento di adesioni all’inter-gruppo parlamentare favorevole al </a:t>
            </a:r>
            <a:r>
              <a:rPr lang="it-IT" sz="2600" dirty="0" err="1"/>
              <a:t>ddl</a:t>
            </a:r>
            <a:r>
              <a:rPr lang="it-IT" sz="2600" dirty="0"/>
              <a:t> (più di 60)</a:t>
            </a:r>
          </a:p>
          <a:p>
            <a:r>
              <a:rPr lang="it-IT" sz="2600" dirty="0"/>
              <a:t>Cosa succederà se il Parlamento non legifera: udienza il 24 settembre e nuova decisione della Corte costituzionale</a:t>
            </a:r>
          </a:p>
          <a:p>
            <a:r>
              <a:rPr lang="it-IT" sz="2600" dirty="0"/>
              <a:t>Intanto, giudizi analoghi saranno sospesi e verrà sollevata questione di costituzionalità (cosa vuol dire analoghi?)</a:t>
            </a:r>
          </a:p>
          <a:p>
            <a:endParaRPr lang="en-GB" dirty="0"/>
          </a:p>
        </p:txBody>
      </p:sp>
      <p:sp>
        <p:nvSpPr>
          <p:cNvPr id="5" name="Segnaposto piè di pagina 1">
            <a:extLst>
              <a:ext uri="{FF2B5EF4-FFF2-40B4-BE49-F238E27FC236}">
                <a16:creationId xmlns:a16="http://schemas.microsoft.com/office/drawing/2014/main" id="{6A0090BC-9FAF-6A42-A215-12A255C000BB}"/>
              </a:ext>
            </a:extLst>
          </p:cNvPr>
          <p:cNvSpPr>
            <a:spLocks noGrp="1"/>
          </p:cNvSpPr>
          <p:nvPr>
            <p:ph type="ftr" sz="quarter" idx="11"/>
          </p:nvPr>
        </p:nvSpPr>
        <p:spPr>
          <a:xfrm>
            <a:off x="3972844" y="6268156"/>
            <a:ext cx="7619999" cy="365125"/>
          </a:xfrm>
        </p:spPr>
        <p:txBody>
          <a:bodyPr/>
          <a:lstStyle/>
          <a:p>
            <a:pPr algn="r"/>
            <a:r>
              <a:rPr lang="it-IT" b="1" dirty="0">
                <a:solidFill>
                  <a:schemeClr val="tx1"/>
                </a:solidFill>
              </a:rPr>
              <a:t>Prof.ssa Marilisa D’Amico</a:t>
            </a:r>
          </a:p>
        </p:txBody>
      </p:sp>
    </p:spTree>
    <p:extLst>
      <p:ext uri="{BB962C8B-B14F-4D97-AF65-F5344CB8AC3E}">
        <p14:creationId xmlns:p14="http://schemas.microsoft.com/office/powerpoint/2010/main" val="4117403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D5D82-53D8-F34A-AE73-5D198B29EF99}"/>
              </a:ext>
            </a:extLst>
          </p:cNvPr>
          <p:cNvSpPr>
            <a:spLocks noGrp="1"/>
          </p:cNvSpPr>
          <p:nvPr>
            <p:ph type="title"/>
          </p:nvPr>
        </p:nvSpPr>
        <p:spPr>
          <a:xfrm>
            <a:off x="2592925" y="624110"/>
            <a:ext cx="8911687" cy="905145"/>
          </a:xfrm>
        </p:spPr>
        <p:txBody>
          <a:bodyPr/>
          <a:lstStyle/>
          <a:p>
            <a:r>
              <a:rPr lang="it-IT" b="1" dirty="0"/>
              <a:t>Una decisione bifronte?</a:t>
            </a:r>
          </a:p>
        </p:txBody>
      </p:sp>
      <p:sp>
        <p:nvSpPr>
          <p:cNvPr id="3" name="Segnaposto contenuto 2">
            <a:extLst>
              <a:ext uri="{FF2B5EF4-FFF2-40B4-BE49-F238E27FC236}">
                <a16:creationId xmlns:a16="http://schemas.microsoft.com/office/drawing/2014/main" id="{7A83A4D1-31A2-B64B-A643-44202F6C2F95}"/>
              </a:ext>
            </a:extLst>
          </p:cNvPr>
          <p:cNvSpPr>
            <a:spLocks noGrp="1"/>
          </p:cNvSpPr>
          <p:nvPr>
            <p:ph idx="1"/>
          </p:nvPr>
        </p:nvSpPr>
        <p:spPr>
          <a:xfrm>
            <a:off x="2178915" y="2126434"/>
            <a:ext cx="9325697" cy="5202621"/>
          </a:xfrm>
        </p:spPr>
        <p:txBody>
          <a:bodyPr>
            <a:normAutofit/>
          </a:bodyPr>
          <a:lstStyle/>
          <a:p>
            <a:pPr algn="just"/>
            <a:r>
              <a:rPr lang="it-IT" sz="2400" dirty="0"/>
              <a:t>anche il nostro ordinamento non punisce il suicidio. Punisce, però, severamente chi concorre nel suicidio altrui, tanto nella forma del concorso morale, quanto nella forma del concorso materiale</a:t>
            </a:r>
          </a:p>
          <a:p>
            <a:pPr algn="just"/>
            <a:endParaRPr lang="it-IT" sz="2400" dirty="0"/>
          </a:p>
          <a:p>
            <a:pPr algn="just"/>
            <a:r>
              <a:rPr lang="it-IT" sz="2400" dirty="0"/>
              <a:t>proteggere il soggetto da decisioni in suo danno: gli crea intorno una “cintura protettiva”, inibendo ai terzi di cooperare in qualsiasi modo con lui. Questo assetto non può ritenersi contrastante, di per sé, con i parametri evocati.</a:t>
            </a:r>
          </a:p>
        </p:txBody>
      </p:sp>
      <p:sp>
        <p:nvSpPr>
          <p:cNvPr id="5" name="Segnaposto piè di pagina 1">
            <a:extLst>
              <a:ext uri="{FF2B5EF4-FFF2-40B4-BE49-F238E27FC236}">
                <a16:creationId xmlns:a16="http://schemas.microsoft.com/office/drawing/2014/main" id="{B18D644E-12A3-D943-83FA-BBA73DB0892A}"/>
              </a:ext>
            </a:extLst>
          </p:cNvPr>
          <p:cNvSpPr>
            <a:spLocks noGrp="1"/>
          </p:cNvSpPr>
          <p:nvPr>
            <p:ph type="ftr" sz="quarter" idx="11"/>
          </p:nvPr>
        </p:nvSpPr>
        <p:spPr>
          <a:xfrm>
            <a:off x="4213475" y="6304250"/>
            <a:ext cx="7619999" cy="365125"/>
          </a:xfrm>
        </p:spPr>
        <p:txBody>
          <a:bodyPr/>
          <a:lstStyle/>
          <a:p>
            <a:pPr algn="r"/>
            <a:r>
              <a:rPr lang="it-IT" b="1" dirty="0">
                <a:solidFill>
                  <a:schemeClr val="tx1"/>
                </a:solidFill>
              </a:rPr>
              <a:t>Prof.ssa Lorenza Violini</a:t>
            </a:r>
          </a:p>
        </p:txBody>
      </p:sp>
    </p:spTree>
    <p:extLst>
      <p:ext uri="{BB962C8B-B14F-4D97-AF65-F5344CB8AC3E}">
        <p14:creationId xmlns:p14="http://schemas.microsoft.com/office/powerpoint/2010/main" val="248985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9311E26-0FAF-A34C-AD0C-3AD7F5ACCC9D}"/>
              </a:ext>
            </a:extLst>
          </p:cNvPr>
          <p:cNvSpPr>
            <a:spLocks noGrp="1"/>
          </p:cNvSpPr>
          <p:nvPr>
            <p:ph idx="1"/>
          </p:nvPr>
        </p:nvSpPr>
        <p:spPr>
          <a:xfrm>
            <a:off x="1791613" y="227475"/>
            <a:ext cx="9919854" cy="6331527"/>
          </a:xfrm>
        </p:spPr>
        <p:txBody>
          <a:bodyPr>
            <a:noAutofit/>
          </a:bodyPr>
          <a:lstStyle/>
          <a:p>
            <a:pPr algn="just"/>
            <a:r>
              <a:rPr lang="it-IT" sz="2400" dirty="0"/>
              <a:t>Dall’art. 2 </a:t>
            </a:r>
            <a:r>
              <a:rPr lang="it-IT" sz="2400" dirty="0" err="1"/>
              <a:t>Cost</a:t>
            </a:r>
            <a:r>
              <a:rPr lang="it-IT" sz="2400" dirty="0"/>
              <a:t>. – non diversamente che dall’art. 2 CEDU – discende il dovere dello Stato di tutelare la vita di ogni individuo: non quello – diametralmente opposto – di riconoscere all’individuo la possibilità di ottenere dallo Stato o da terzi un aiuto a morire.</a:t>
            </a:r>
          </a:p>
          <a:p>
            <a:pPr algn="just"/>
            <a:r>
              <a:rPr lang="it-IT" sz="2400" dirty="0"/>
              <a:t>Neppure, è possibile desumere la generale inoffensività dell’aiuto al suicidio da un generico diritto all’autodeterminazione individuale</a:t>
            </a:r>
          </a:p>
          <a:p>
            <a:pPr algn="just"/>
            <a:r>
              <a:rPr lang="it-IT" sz="2400" dirty="0"/>
              <a:t>Non è affatto arduo cogliere, oggi, la ratio di tutela di una norma quale l’art. 580 c.p. alla luce del mutato quadro costituzionale, che guarda alla persona umana come a un valore in sé, e non come a un semplice mezzo per il soddisfacimento di interessi collettivi</a:t>
            </a:r>
          </a:p>
          <a:p>
            <a:pPr algn="just"/>
            <a:r>
              <a:rPr lang="it-IT" sz="2400" dirty="0"/>
              <a:t>Essa assolve allo scopo, di perdurante attualità, di tutelare le persone che attraversano difficoltà e sofferenze</a:t>
            </a:r>
          </a:p>
        </p:txBody>
      </p:sp>
      <p:sp>
        <p:nvSpPr>
          <p:cNvPr id="4" name="Segnaposto piè di pagina 1">
            <a:extLst>
              <a:ext uri="{FF2B5EF4-FFF2-40B4-BE49-F238E27FC236}">
                <a16:creationId xmlns:a16="http://schemas.microsoft.com/office/drawing/2014/main" id="{911D3373-2943-9B40-AB24-70BFDA5B9CB1}"/>
              </a:ext>
            </a:extLst>
          </p:cNvPr>
          <p:cNvSpPr>
            <a:spLocks noGrp="1"/>
          </p:cNvSpPr>
          <p:nvPr>
            <p:ph type="ftr" sz="quarter" idx="11"/>
          </p:nvPr>
        </p:nvSpPr>
        <p:spPr>
          <a:xfrm>
            <a:off x="4211783" y="6376440"/>
            <a:ext cx="7619999" cy="365125"/>
          </a:xfrm>
        </p:spPr>
        <p:txBody>
          <a:bodyPr/>
          <a:lstStyle/>
          <a:p>
            <a:pPr algn="r"/>
            <a:r>
              <a:rPr lang="it-IT" b="1" dirty="0">
                <a:solidFill>
                  <a:schemeClr val="tx1"/>
                </a:solidFill>
              </a:rPr>
              <a:t>Prof.ssa Lorenza Violini</a:t>
            </a:r>
          </a:p>
        </p:txBody>
      </p:sp>
    </p:spTree>
    <p:extLst>
      <p:ext uri="{BB962C8B-B14F-4D97-AF65-F5344CB8AC3E}">
        <p14:creationId xmlns:p14="http://schemas.microsoft.com/office/powerpoint/2010/main" val="212204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B0B639-5318-D94C-90A2-B3CD4892EC08}"/>
              </a:ext>
            </a:extLst>
          </p:cNvPr>
          <p:cNvSpPr>
            <a:spLocks noGrp="1"/>
          </p:cNvSpPr>
          <p:nvPr>
            <p:ph type="title"/>
          </p:nvPr>
        </p:nvSpPr>
        <p:spPr>
          <a:xfrm>
            <a:off x="7232073" y="2571550"/>
            <a:ext cx="6389526" cy="857450"/>
          </a:xfrm>
        </p:spPr>
        <p:txBody>
          <a:bodyPr>
            <a:noAutofit/>
          </a:bodyPr>
          <a:lstStyle/>
          <a:p>
            <a:pPr algn="ctr"/>
            <a:r>
              <a:rPr lang="it-IT" sz="3400" b="1" dirty="0"/>
              <a:t>La relazione </a:t>
            </a:r>
            <a:br>
              <a:rPr lang="it-IT" sz="3400" b="1" dirty="0"/>
            </a:br>
            <a:r>
              <a:rPr lang="it-IT" sz="3400" b="1" dirty="0"/>
              <a:t>tra medico</a:t>
            </a:r>
            <a:br>
              <a:rPr lang="it-IT" sz="3400" b="1" dirty="0"/>
            </a:br>
            <a:r>
              <a:rPr lang="it-IT" sz="3400" b="1" dirty="0"/>
              <a:t>e paziente</a:t>
            </a:r>
          </a:p>
        </p:txBody>
      </p:sp>
      <p:pic>
        <p:nvPicPr>
          <p:cNvPr id="8" name="Segnaposto contenuto 7">
            <a:extLst>
              <a:ext uri="{FF2B5EF4-FFF2-40B4-BE49-F238E27FC236}">
                <a16:creationId xmlns:a16="http://schemas.microsoft.com/office/drawing/2014/main" id="{EC0FE369-E213-5648-A9E2-2515C186DA7B}"/>
              </a:ext>
            </a:extLst>
          </p:cNvPr>
          <p:cNvPicPr>
            <a:picLocks noGrp="1" noChangeAspect="1"/>
          </p:cNvPicPr>
          <p:nvPr>
            <p:ph idx="1"/>
          </p:nvPr>
        </p:nvPicPr>
        <p:blipFill>
          <a:blip r:embed="rId2"/>
          <a:stretch>
            <a:fillRect/>
          </a:stretch>
        </p:blipFill>
        <p:spPr>
          <a:xfrm>
            <a:off x="121775" y="0"/>
            <a:ext cx="8395854" cy="6858000"/>
          </a:xfrm>
        </p:spPr>
      </p:pic>
    </p:spTree>
    <p:extLst>
      <p:ext uri="{BB962C8B-B14F-4D97-AF65-F5344CB8AC3E}">
        <p14:creationId xmlns:p14="http://schemas.microsoft.com/office/powerpoint/2010/main" val="834617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11F5D2-160E-C14E-9EC5-0C5EEAD9E7D4}"/>
              </a:ext>
            </a:extLst>
          </p:cNvPr>
          <p:cNvSpPr>
            <a:spLocks noGrp="1"/>
          </p:cNvSpPr>
          <p:nvPr>
            <p:ph type="title"/>
          </p:nvPr>
        </p:nvSpPr>
        <p:spPr/>
        <p:txBody>
          <a:bodyPr/>
          <a:lstStyle/>
          <a:p>
            <a:r>
              <a:rPr lang="it-IT" dirty="0"/>
              <a:t>Ciò posto…</a:t>
            </a:r>
          </a:p>
        </p:txBody>
      </p:sp>
      <p:sp>
        <p:nvSpPr>
          <p:cNvPr id="3" name="Segnaposto contenuto 2">
            <a:extLst>
              <a:ext uri="{FF2B5EF4-FFF2-40B4-BE49-F238E27FC236}">
                <a16:creationId xmlns:a16="http://schemas.microsoft.com/office/drawing/2014/main" id="{02640D00-AB53-6B45-A843-E51AEE7126C1}"/>
              </a:ext>
            </a:extLst>
          </p:cNvPr>
          <p:cNvSpPr>
            <a:spLocks noGrp="1"/>
          </p:cNvSpPr>
          <p:nvPr>
            <p:ph idx="1"/>
          </p:nvPr>
        </p:nvSpPr>
        <p:spPr/>
        <p:txBody>
          <a:bodyPr/>
          <a:lstStyle/>
          <a:p>
            <a:pPr algn="just"/>
            <a:r>
              <a:rPr lang="it-IT" sz="2600" dirty="0"/>
              <a:t>Occorre considerare specificamente situazioni come quella oggetto del giudizio a quo: situazioni inimmaginabili all’epoca in cui la norma incriminatrice fu introdotta, ma portate sotto la sua sfera applicativa dagli sviluppi della scienza medica e della tecnologia, spesso capaci di strappare alla morte pazienti in condizioni estremamente compromesse, ma non di restituire loro una sufficienza di funzioni vitali. </a:t>
            </a:r>
          </a:p>
          <a:p>
            <a:endParaRPr lang="it-IT" dirty="0"/>
          </a:p>
        </p:txBody>
      </p:sp>
      <p:sp>
        <p:nvSpPr>
          <p:cNvPr id="5" name="Segnaposto piè di pagina 1">
            <a:extLst>
              <a:ext uri="{FF2B5EF4-FFF2-40B4-BE49-F238E27FC236}">
                <a16:creationId xmlns:a16="http://schemas.microsoft.com/office/drawing/2014/main" id="{6B98A94F-F555-3B4F-B38A-9FC523F5F5FC}"/>
              </a:ext>
            </a:extLst>
          </p:cNvPr>
          <p:cNvSpPr>
            <a:spLocks noGrp="1"/>
          </p:cNvSpPr>
          <p:nvPr>
            <p:ph type="ftr" sz="quarter" idx="11"/>
          </p:nvPr>
        </p:nvSpPr>
        <p:spPr>
          <a:xfrm>
            <a:off x="3884613" y="6268155"/>
            <a:ext cx="7619999" cy="365125"/>
          </a:xfrm>
        </p:spPr>
        <p:txBody>
          <a:bodyPr/>
          <a:lstStyle/>
          <a:p>
            <a:pPr algn="r"/>
            <a:r>
              <a:rPr lang="it-IT" b="1" dirty="0">
                <a:solidFill>
                  <a:schemeClr val="tx1"/>
                </a:solidFill>
              </a:rPr>
              <a:t>Prof.ssa Lorenza Violini</a:t>
            </a:r>
          </a:p>
        </p:txBody>
      </p:sp>
    </p:spTree>
    <p:extLst>
      <p:ext uri="{BB962C8B-B14F-4D97-AF65-F5344CB8AC3E}">
        <p14:creationId xmlns:p14="http://schemas.microsoft.com/office/powerpoint/2010/main" val="4009887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1EB39D-E683-9E41-B1E1-5C42C8D5D594}"/>
              </a:ext>
            </a:extLst>
          </p:cNvPr>
          <p:cNvSpPr>
            <a:spLocks noGrp="1"/>
          </p:cNvSpPr>
          <p:nvPr>
            <p:ph type="title"/>
          </p:nvPr>
        </p:nvSpPr>
        <p:spPr>
          <a:xfrm>
            <a:off x="2312485" y="-126223"/>
            <a:ext cx="8911687" cy="1280890"/>
          </a:xfrm>
        </p:spPr>
        <p:txBody>
          <a:bodyPr>
            <a:normAutofit fontScale="90000"/>
          </a:bodyPr>
          <a:lstStyle/>
          <a:p>
            <a:pPr algn="just"/>
            <a:br>
              <a:rPr lang="it-IT" dirty="0"/>
            </a:br>
            <a:r>
              <a:rPr lang="it-IT" dirty="0"/>
              <a:t>Cautela e margini di manovra per il legislatore</a:t>
            </a:r>
          </a:p>
        </p:txBody>
      </p:sp>
      <p:sp>
        <p:nvSpPr>
          <p:cNvPr id="3" name="Segnaposto contenuto 2">
            <a:extLst>
              <a:ext uri="{FF2B5EF4-FFF2-40B4-BE49-F238E27FC236}">
                <a16:creationId xmlns:a16="http://schemas.microsoft.com/office/drawing/2014/main" id="{9C012C3D-84EE-6647-BDBC-0C4FD157D578}"/>
              </a:ext>
            </a:extLst>
          </p:cNvPr>
          <p:cNvSpPr>
            <a:spLocks noGrp="1"/>
          </p:cNvSpPr>
          <p:nvPr>
            <p:ph idx="1"/>
          </p:nvPr>
        </p:nvSpPr>
        <p:spPr>
          <a:xfrm>
            <a:off x="1876926" y="1745382"/>
            <a:ext cx="9350959" cy="4173739"/>
          </a:xfrm>
        </p:spPr>
        <p:txBody>
          <a:bodyPr>
            <a:normAutofit fontScale="92500" lnSpcReduction="10000"/>
          </a:bodyPr>
          <a:lstStyle/>
          <a:p>
            <a:pPr marL="0" indent="0">
              <a:buNone/>
            </a:pPr>
            <a:r>
              <a:rPr lang="it-IT" sz="2600" dirty="0"/>
              <a:t>Il riferimento è, più in particolare, alle ipotesi in cui il soggetto agevolato si identifichi in una persona </a:t>
            </a:r>
          </a:p>
          <a:p>
            <a:pPr>
              <a:buAutoNum type="alphaLcParenBoth"/>
            </a:pPr>
            <a:r>
              <a:rPr lang="it-IT" sz="2600" dirty="0"/>
              <a:t>affetta da una patologia irreversibile e </a:t>
            </a:r>
          </a:p>
          <a:p>
            <a:pPr>
              <a:buAutoNum type="alphaLcParenBoth"/>
            </a:pPr>
            <a:r>
              <a:rPr lang="it-IT" sz="2600" dirty="0"/>
              <a:t>fonte di sofferenze fisiche o psicologiche, che trova assolutamente intollerabili</a:t>
            </a:r>
          </a:p>
          <a:p>
            <a:pPr>
              <a:buAutoNum type="alphaLcParenBoth"/>
            </a:pPr>
            <a:r>
              <a:rPr lang="it-IT" sz="2600" dirty="0"/>
              <a:t>tenuta in vita a mezzo di trattamenti di sostegno vitale, ma resti </a:t>
            </a:r>
          </a:p>
          <a:p>
            <a:pPr>
              <a:buAutoNum type="alphaLcParenBoth"/>
            </a:pPr>
            <a:r>
              <a:rPr lang="it-IT" sz="2600" dirty="0"/>
              <a:t>capace di prendere decisioni libere e consapevoli.</a:t>
            </a:r>
          </a:p>
          <a:p>
            <a:endParaRPr lang="it-IT" sz="2600" dirty="0"/>
          </a:p>
          <a:p>
            <a:pPr marL="0" indent="0" algn="ctr">
              <a:buNone/>
            </a:pPr>
            <a:r>
              <a:rPr lang="it-IT" sz="2600" b="1" dirty="0"/>
              <a:t>Condizioni minime o massime?</a:t>
            </a:r>
          </a:p>
          <a:p>
            <a:endParaRPr lang="it-IT" dirty="0"/>
          </a:p>
        </p:txBody>
      </p:sp>
      <p:sp>
        <p:nvSpPr>
          <p:cNvPr id="5" name="Segnaposto piè di pagina 1">
            <a:extLst>
              <a:ext uri="{FF2B5EF4-FFF2-40B4-BE49-F238E27FC236}">
                <a16:creationId xmlns:a16="http://schemas.microsoft.com/office/drawing/2014/main" id="{BA6121E0-D220-1C48-AABA-88B1772DA0AA}"/>
              </a:ext>
            </a:extLst>
          </p:cNvPr>
          <p:cNvSpPr>
            <a:spLocks noGrp="1"/>
          </p:cNvSpPr>
          <p:nvPr>
            <p:ph type="ftr" sz="quarter" idx="11"/>
          </p:nvPr>
        </p:nvSpPr>
        <p:spPr>
          <a:xfrm>
            <a:off x="4261601" y="6327273"/>
            <a:ext cx="7619999" cy="365125"/>
          </a:xfrm>
        </p:spPr>
        <p:txBody>
          <a:bodyPr/>
          <a:lstStyle/>
          <a:p>
            <a:pPr algn="r"/>
            <a:r>
              <a:rPr lang="it-IT" b="1" dirty="0">
                <a:solidFill>
                  <a:schemeClr val="tx1"/>
                </a:solidFill>
              </a:rPr>
              <a:t>Prof.ssa Lorenza Violini</a:t>
            </a:r>
          </a:p>
        </p:txBody>
      </p:sp>
    </p:spTree>
    <p:extLst>
      <p:ext uri="{BB962C8B-B14F-4D97-AF65-F5344CB8AC3E}">
        <p14:creationId xmlns:p14="http://schemas.microsoft.com/office/powerpoint/2010/main" val="1681417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AD9BABBA-A891-234F-81C0-840F428C2673}"/>
              </a:ext>
            </a:extLst>
          </p:cNvPr>
          <p:cNvPicPr>
            <a:picLocks noGrp="1" noChangeAspect="1"/>
          </p:cNvPicPr>
          <p:nvPr>
            <p:ph idx="1"/>
          </p:nvPr>
        </p:nvPicPr>
        <p:blipFill>
          <a:blip r:embed="rId2"/>
          <a:stretch>
            <a:fillRect/>
          </a:stretch>
        </p:blipFill>
        <p:spPr>
          <a:xfrm>
            <a:off x="85680" y="0"/>
            <a:ext cx="8478981" cy="6858000"/>
          </a:xfrm>
        </p:spPr>
      </p:pic>
      <p:sp>
        <p:nvSpPr>
          <p:cNvPr id="7" name="Titolo 1">
            <a:extLst>
              <a:ext uri="{FF2B5EF4-FFF2-40B4-BE49-F238E27FC236}">
                <a16:creationId xmlns:a16="http://schemas.microsoft.com/office/drawing/2014/main" id="{EA5071A7-E714-EC4B-9936-C6299F1027E2}"/>
              </a:ext>
            </a:extLst>
          </p:cNvPr>
          <p:cNvSpPr txBox="1">
            <a:spLocks/>
          </p:cNvSpPr>
          <p:nvPr/>
        </p:nvSpPr>
        <p:spPr>
          <a:xfrm>
            <a:off x="9049143" y="2460165"/>
            <a:ext cx="3336821"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a:t>Alcune riflessioni conclusive</a:t>
            </a:r>
            <a:endParaRPr lang="it-IT" dirty="0"/>
          </a:p>
        </p:txBody>
      </p:sp>
      <p:sp>
        <p:nvSpPr>
          <p:cNvPr id="2" name="Segnaposto piè di pagina 1">
            <a:extLst>
              <a:ext uri="{FF2B5EF4-FFF2-40B4-BE49-F238E27FC236}">
                <a16:creationId xmlns:a16="http://schemas.microsoft.com/office/drawing/2014/main" id="{C511CC2D-1F6F-9541-94A8-EA253423C089}"/>
              </a:ext>
            </a:extLst>
          </p:cNvPr>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635539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7AC4427-9B9B-2548-9818-3C6B279397BE}"/>
              </a:ext>
            </a:extLst>
          </p:cNvPr>
          <p:cNvSpPr>
            <a:spLocks noGrp="1"/>
          </p:cNvSpPr>
          <p:nvPr>
            <p:ph idx="1"/>
          </p:nvPr>
        </p:nvSpPr>
        <p:spPr>
          <a:xfrm>
            <a:off x="2310063" y="554182"/>
            <a:ext cx="9194549" cy="5357040"/>
          </a:xfrm>
        </p:spPr>
        <p:txBody>
          <a:bodyPr>
            <a:normAutofit lnSpcReduction="10000"/>
          </a:bodyPr>
          <a:lstStyle/>
          <a:p>
            <a:pPr marL="0" indent="0">
              <a:buNone/>
            </a:pPr>
            <a:endParaRPr lang="it-IT" sz="2600" dirty="0"/>
          </a:p>
          <a:p>
            <a:pPr marL="0" indent="0">
              <a:buNone/>
            </a:pPr>
            <a:r>
              <a:rPr lang="it-IT" sz="2600" dirty="0"/>
              <a:t>Negli ordinamenti in cui eutanasia e suicidio assistito sono regolamentati normativamente</a:t>
            </a:r>
          </a:p>
          <a:p>
            <a:pPr marL="0" indent="0">
              <a:buNone/>
            </a:pPr>
            <a:endParaRPr lang="it-IT" sz="2600" dirty="0"/>
          </a:p>
          <a:p>
            <a:pPr>
              <a:buAutoNum type="arabicPeriod"/>
            </a:pPr>
            <a:r>
              <a:rPr lang="it-IT" sz="2600" dirty="0"/>
              <a:t>Eutanasia e suicidio assistito sono costruiti come esenzione di responsabilità e non nei termini di una pretesa/diritto dell’individuo</a:t>
            </a:r>
          </a:p>
          <a:p>
            <a:pPr>
              <a:buAutoNum type="arabicPeriod"/>
            </a:pPr>
            <a:r>
              <a:rPr lang="it-IT" sz="2600" dirty="0"/>
              <a:t>Sono previste forme più o meno ampie di obiezione di coscienza</a:t>
            </a:r>
          </a:p>
          <a:p>
            <a:pPr>
              <a:buAutoNum type="arabicPeriod"/>
            </a:pPr>
            <a:r>
              <a:rPr lang="it-IT" sz="2600" dirty="0"/>
              <a:t>Sono dettati i criteri che delimitano la casistica in vista di una stabilizzazione/razionalizzazione delle fattispecie</a:t>
            </a:r>
          </a:p>
        </p:txBody>
      </p:sp>
      <p:sp>
        <p:nvSpPr>
          <p:cNvPr id="4" name="Segnaposto piè di pagina 1">
            <a:extLst>
              <a:ext uri="{FF2B5EF4-FFF2-40B4-BE49-F238E27FC236}">
                <a16:creationId xmlns:a16="http://schemas.microsoft.com/office/drawing/2014/main" id="{A5356A12-46F5-BA41-B9DA-B8B7C525EED0}"/>
              </a:ext>
            </a:extLst>
          </p:cNvPr>
          <p:cNvSpPr>
            <a:spLocks noGrp="1"/>
          </p:cNvSpPr>
          <p:nvPr>
            <p:ph type="ftr" sz="quarter" idx="11"/>
          </p:nvPr>
        </p:nvSpPr>
        <p:spPr>
          <a:xfrm>
            <a:off x="4129254" y="6183934"/>
            <a:ext cx="7619999" cy="365125"/>
          </a:xfrm>
        </p:spPr>
        <p:txBody>
          <a:bodyPr/>
          <a:lstStyle/>
          <a:p>
            <a:pPr algn="r"/>
            <a:r>
              <a:rPr lang="it-IT" b="1" dirty="0">
                <a:solidFill>
                  <a:schemeClr val="tx1"/>
                </a:solidFill>
              </a:rPr>
              <a:t>Prof.ssa Lorenza Violini</a:t>
            </a:r>
          </a:p>
        </p:txBody>
      </p:sp>
    </p:spTree>
    <p:extLst>
      <p:ext uri="{BB962C8B-B14F-4D97-AF65-F5344CB8AC3E}">
        <p14:creationId xmlns:p14="http://schemas.microsoft.com/office/powerpoint/2010/main" val="624063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F47F79-7B55-034D-B2AC-68F66E56AF08}"/>
              </a:ext>
            </a:extLst>
          </p:cNvPr>
          <p:cNvSpPr>
            <a:spLocks noGrp="1"/>
          </p:cNvSpPr>
          <p:nvPr>
            <p:ph type="title"/>
          </p:nvPr>
        </p:nvSpPr>
        <p:spPr>
          <a:xfrm>
            <a:off x="1922438" y="347384"/>
            <a:ext cx="8911687" cy="1280890"/>
          </a:xfrm>
        </p:spPr>
        <p:txBody>
          <a:bodyPr/>
          <a:lstStyle/>
          <a:p>
            <a:pPr algn="ctr"/>
            <a:r>
              <a:rPr lang="it-IT" b="1" dirty="0"/>
              <a:t>Lo spettro dello </a:t>
            </a:r>
            <a:r>
              <a:rPr lang="it-IT" b="1" i="1" dirty="0" err="1"/>
              <a:t>slippery</a:t>
            </a:r>
            <a:r>
              <a:rPr lang="it-IT" b="1" i="1" dirty="0"/>
              <a:t> </a:t>
            </a:r>
            <a:r>
              <a:rPr lang="it-IT" b="1" i="1" dirty="0" err="1"/>
              <a:t>slope</a:t>
            </a:r>
            <a:r>
              <a:rPr lang="it-IT" b="1" dirty="0"/>
              <a:t>?</a:t>
            </a:r>
          </a:p>
        </p:txBody>
      </p:sp>
      <p:sp>
        <p:nvSpPr>
          <p:cNvPr id="3" name="Segnaposto contenuto 2">
            <a:extLst>
              <a:ext uri="{FF2B5EF4-FFF2-40B4-BE49-F238E27FC236}">
                <a16:creationId xmlns:a16="http://schemas.microsoft.com/office/drawing/2014/main" id="{77A7DD1E-FBDA-704E-A747-297D3828545E}"/>
              </a:ext>
            </a:extLst>
          </p:cNvPr>
          <p:cNvSpPr>
            <a:spLocks noGrp="1"/>
          </p:cNvSpPr>
          <p:nvPr>
            <p:ph idx="1"/>
          </p:nvPr>
        </p:nvSpPr>
        <p:spPr>
          <a:xfrm>
            <a:off x="2171387" y="1327484"/>
            <a:ext cx="8915400" cy="4724400"/>
          </a:xfrm>
        </p:spPr>
        <p:txBody>
          <a:bodyPr>
            <a:normAutofit fontScale="92500"/>
          </a:bodyPr>
          <a:lstStyle/>
          <a:p>
            <a:pPr marL="0" indent="0" algn="just">
              <a:buNone/>
            </a:pPr>
            <a:r>
              <a:rPr lang="it-IT" sz="2600" dirty="0"/>
              <a:t>Negli ordinamenti in cui eutanasia e suicidio assistito sono regolamentati normativamente</a:t>
            </a:r>
          </a:p>
          <a:p>
            <a:pPr marL="0" indent="0" algn="just">
              <a:buNone/>
            </a:pPr>
            <a:endParaRPr lang="it-IT" sz="2600" dirty="0"/>
          </a:p>
          <a:p>
            <a:pPr marL="514350" indent="-514350" algn="just">
              <a:buFont typeface="+mj-lt"/>
              <a:buAutoNum type="arabicPeriod"/>
            </a:pPr>
            <a:r>
              <a:rPr lang="it-IT" sz="2600" dirty="0"/>
              <a:t>Anche se costruiti come esenzione di responsabilità, si fa sempre più strada la lettura di eutanasia e suicidio assistito come vero e proprio diritto del singolo</a:t>
            </a:r>
          </a:p>
          <a:p>
            <a:pPr algn="just">
              <a:buAutoNum type="arabicPeriod"/>
            </a:pPr>
            <a:r>
              <a:rPr lang="it-IT" sz="2600" dirty="0"/>
              <a:t>Le forme di obiezione di coscienza vengono sempre più irrigidite e se ne invoca l’abrogazione</a:t>
            </a:r>
          </a:p>
          <a:p>
            <a:pPr algn="just">
              <a:buAutoNum type="arabicPeriod"/>
            </a:pPr>
            <a:r>
              <a:rPr lang="it-IT" sz="2600" dirty="0"/>
              <a:t>I criteri che delimitano la casistica si ampliano sempre di più a fronte di una lettura </a:t>
            </a:r>
            <a:r>
              <a:rPr lang="it-IT" sz="2600" dirty="0" err="1"/>
              <a:t>ipersoggettivistica</a:t>
            </a:r>
            <a:r>
              <a:rPr lang="it-IT" sz="2600" dirty="0"/>
              <a:t> (es. depressione)</a:t>
            </a:r>
          </a:p>
          <a:p>
            <a:endParaRPr lang="it-IT" dirty="0"/>
          </a:p>
        </p:txBody>
      </p:sp>
      <p:sp>
        <p:nvSpPr>
          <p:cNvPr id="5" name="Segnaposto piè di pagina 1">
            <a:extLst>
              <a:ext uri="{FF2B5EF4-FFF2-40B4-BE49-F238E27FC236}">
                <a16:creationId xmlns:a16="http://schemas.microsoft.com/office/drawing/2014/main" id="{DB0A918E-B950-684E-8BB4-9D44B4240117}"/>
              </a:ext>
            </a:extLst>
          </p:cNvPr>
          <p:cNvSpPr>
            <a:spLocks noGrp="1"/>
          </p:cNvSpPr>
          <p:nvPr>
            <p:ph type="ftr" sz="quarter" idx="11"/>
          </p:nvPr>
        </p:nvSpPr>
        <p:spPr>
          <a:xfrm>
            <a:off x="4261601" y="6264275"/>
            <a:ext cx="7619999" cy="365125"/>
          </a:xfrm>
        </p:spPr>
        <p:txBody>
          <a:bodyPr/>
          <a:lstStyle/>
          <a:p>
            <a:pPr algn="r"/>
            <a:r>
              <a:rPr lang="it-IT" b="1" dirty="0">
                <a:solidFill>
                  <a:schemeClr val="tx1"/>
                </a:solidFill>
              </a:rPr>
              <a:t>Prof.ssa Lorenza Violini</a:t>
            </a:r>
          </a:p>
        </p:txBody>
      </p:sp>
    </p:spTree>
    <p:extLst>
      <p:ext uri="{BB962C8B-B14F-4D97-AF65-F5344CB8AC3E}">
        <p14:creationId xmlns:p14="http://schemas.microsoft.com/office/powerpoint/2010/main" val="1800174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0444A18-3F9C-F145-BB24-C692503354C6}"/>
              </a:ext>
            </a:extLst>
          </p:cNvPr>
          <p:cNvSpPr>
            <a:spLocks noGrp="1"/>
          </p:cNvSpPr>
          <p:nvPr>
            <p:ph idx="1"/>
          </p:nvPr>
        </p:nvSpPr>
        <p:spPr>
          <a:xfrm>
            <a:off x="1955907" y="498765"/>
            <a:ext cx="9861630" cy="6359236"/>
          </a:xfrm>
        </p:spPr>
        <p:txBody>
          <a:bodyPr>
            <a:noAutofit/>
          </a:bodyPr>
          <a:lstStyle/>
          <a:p>
            <a:pPr marL="0" indent="0">
              <a:buNone/>
            </a:pPr>
            <a:r>
              <a:rPr lang="it-IT" sz="2400" dirty="0"/>
              <a:t>Fin dalle prime battute della legge n. 219 del 2017…</a:t>
            </a:r>
          </a:p>
          <a:p>
            <a:pPr marL="0" indent="0">
              <a:buNone/>
            </a:pPr>
            <a:endParaRPr lang="it-IT" sz="2400" dirty="0"/>
          </a:p>
          <a:p>
            <a:pPr marL="0" indent="0">
              <a:buNone/>
            </a:pPr>
            <a:r>
              <a:rPr lang="it-IT" sz="2400" dirty="0"/>
              <a:t>«E' promossa e valorizzata la </a:t>
            </a:r>
            <a:r>
              <a:rPr lang="it-IT" sz="2400" b="1" dirty="0"/>
              <a:t>relazione di cura e di fiducia </a:t>
            </a:r>
            <a:r>
              <a:rPr lang="it-IT" sz="2400" dirty="0"/>
              <a:t>tra paziente e medico che si basa sul consenso informato nel quale si incontrano l’</a:t>
            </a:r>
            <a:r>
              <a:rPr lang="it-IT" sz="2400" b="1" dirty="0"/>
              <a:t>autonomia decisionale del paziente </a:t>
            </a:r>
            <a:r>
              <a:rPr lang="it-IT" sz="2400" dirty="0"/>
              <a:t>e la </a:t>
            </a:r>
            <a:r>
              <a:rPr lang="it-IT" sz="2400" b="1" dirty="0"/>
              <a:t>competenza, l'autonomia professionale e la responsabilità</a:t>
            </a:r>
            <a:r>
              <a:rPr lang="it-IT" sz="2400" dirty="0"/>
              <a:t> </a:t>
            </a:r>
            <a:r>
              <a:rPr lang="it-IT" sz="2400" b="1" dirty="0"/>
              <a:t>del medico</a:t>
            </a:r>
            <a:r>
              <a:rPr lang="it-IT" sz="2400" dirty="0"/>
              <a:t>»</a:t>
            </a:r>
          </a:p>
          <a:p>
            <a:pPr marL="0" indent="0">
              <a:buNone/>
            </a:pPr>
            <a:endParaRPr lang="it-IT" sz="2400" dirty="0"/>
          </a:p>
          <a:p>
            <a:pPr marL="0" indent="0">
              <a:buNone/>
            </a:pPr>
            <a:r>
              <a:rPr lang="it-IT" sz="2400" dirty="0"/>
              <a:t>Crasi tra due poli, tra due sfere di libertà:</a:t>
            </a:r>
          </a:p>
          <a:p>
            <a:pPr>
              <a:buAutoNum type="arabicPeriod"/>
            </a:pPr>
            <a:r>
              <a:rPr lang="it-IT" sz="2400" dirty="0"/>
              <a:t>Autonomia paziente</a:t>
            </a:r>
          </a:p>
          <a:p>
            <a:pPr>
              <a:buAutoNum type="arabicPeriod"/>
            </a:pPr>
            <a:r>
              <a:rPr lang="it-IT" sz="2400" dirty="0"/>
              <a:t>Autonomia professionale, competenza e responsabilità del medico</a:t>
            </a:r>
          </a:p>
        </p:txBody>
      </p:sp>
      <p:sp>
        <p:nvSpPr>
          <p:cNvPr id="2" name="Segnaposto piè di pagina 1">
            <a:extLst>
              <a:ext uri="{FF2B5EF4-FFF2-40B4-BE49-F238E27FC236}">
                <a16:creationId xmlns:a16="http://schemas.microsoft.com/office/drawing/2014/main" id="{CBA89AE6-4EE4-8344-B49D-150165530A65}"/>
              </a:ext>
            </a:extLst>
          </p:cNvPr>
          <p:cNvSpPr>
            <a:spLocks noGrp="1"/>
          </p:cNvSpPr>
          <p:nvPr>
            <p:ph type="ftr" sz="quarter" idx="11"/>
          </p:nvPr>
        </p:nvSpPr>
        <p:spPr>
          <a:xfrm>
            <a:off x="4405981" y="6159871"/>
            <a:ext cx="7619999" cy="365125"/>
          </a:xfrm>
        </p:spPr>
        <p:txBody>
          <a:bodyPr/>
          <a:lstStyle/>
          <a:p>
            <a:pPr algn="r"/>
            <a:r>
              <a:rPr lang="it-IT" b="1" dirty="0">
                <a:solidFill>
                  <a:schemeClr val="tx1"/>
                </a:solidFill>
              </a:rPr>
              <a:t>Prof.ssa Lorenza Violini</a:t>
            </a:r>
          </a:p>
        </p:txBody>
      </p:sp>
    </p:spTree>
    <p:extLst>
      <p:ext uri="{BB962C8B-B14F-4D97-AF65-F5344CB8AC3E}">
        <p14:creationId xmlns:p14="http://schemas.microsoft.com/office/powerpoint/2010/main" val="38226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C43470-CB24-DE40-A25F-CEB1678D7E35}"/>
              </a:ext>
            </a:extLst>
          </p:cNvPr>
          <p:cNvSpPr>
            <a:spLocks noGrp="1"/>
          </p:cNvSpPr>
          <p:nvPr>
            <p:ph type="title"/>
          </p:nvPr>
        </p:nvSpPr>
        <p:spPr>
          <a:xfrm>
            <a:off x="2589212" y="236183"/>
            <a:ext cx="9408824" cy="1280890"/>
          </a:xfrm>
        </p:spPr>
        <p:txBody>
          <a:bodyPr>
            <a:normAutofit/>
          </a:bodyPr>
          <a:lstStyle/>
          <a:p>
            <a:r>
              <a:rPr lang="it-IT" sz="3000" b="1" dirty="0"/>
              <a:t>Attraverso il consenso informato verso l’alleanza terapeutica…</a:t>
            </a:r>
          </a:p>
        </p:txBody>
      </p:sp>
      <p:sp>
        <p:nvSpPr>
          <p:cNvPr id="3" name="Segnaposto contenuto 2">
            <a:extLst>
              <a:ext uri="{FF2B5EF4-FFF2-40B4-BE49-F238E27FC236}">
                <a16:creationId xmlns:a16="http://schemas.microsoft.com/office/drawing/2014/main" id="{05F36087-9534-7747-982C-8890EA5D0FA1}"/>
              </a:ext>
            </a:extLst>
          </p:cNvPr>
          <p:cNvSpPr>
            <a:spLocks noGrp="1"/>
          </p:cNvSpPr>
          <p:nvPr>
            <p:ph idx="1"/>
          </p:nvPr>
        </p:nvSpPr>
        <p:spPr>
          <a:xfrm>
            <a:off x="2240296" y="1517073"/>
            <a:ext cx="8911687" cy="4966854"/>
          </a:xfrm>
        </p:spPr>
        <p:txBody>
          <a:bodyPr>
            <a:normAutofit/>
          </a:bodyPr>
          <a:lstStyle/>
          <a:p>
            <a:pPr marL="114300" indent="0" algn="ctr">
              <a:buNone/>
            </a:pPr>
            <a:r>
              <a:rPr lang="it-IT" sz="2400" dirty="0"/>
              <a:t>Consenso informato: strumento principe dell’alleanza terapeutica tra medico e paziente</a:t>
            </a:r>
          </a:p>
          <a:p>
            <a:pPr marL="114300" indent="0">
              <a:buNone/>
            </a:pPr>
            <a:endParaRPr lang="it-IT" sz="2400" dirty="0"/>
          </a:p>
          <a:p>
            <a:pPr marL="114300" indent="0" algn="ctr">
              <a:buNone/>
            </a:pPr>
            <a:r>
              <a:rPr lang="it-IT" sz="2400" dirty="0"/>
              <a:t>Personalismo vs. paternalismo</a:t>
            </a:r>
          </a:p>
          <a:p>
            <a:pPr marL="114300" indent="0">
              <a:buNone/>
            </a:pPr>
            <a:endParaRPr lang="it-IT" sz="2400" dirty="0"/>
          </a:p>
          <a:p>
            <a:pPr marL="114300" indent="0">
              <a:buNone/>
            </a:pPr>
            <a:r>
              <a:rPr lang="it-IT" sz="2400" dirty="0"/>
              <a:t>“Traghetta” il malato da uno </a:t>
            </a:r>
            <a:r>
              <a:rPr lang="it-IT" sz="2400" i="1" dirty="0">
                <a:solidFill>
                  <a:schemeClr val="accent3">
                    <a:lumMod val="75000"/>
                  </a:schemeClr>
                </a:solidFill>
              </a:rPr>
              <a:t>status di debolezza </a:t>
            </a:r>
            <a:r>
              <a:rPr lang="it-IT" sz="2400" dirty="0"/>
              <a:t>data per scontata (debolezza che è affidata alle cure di un esperto, il medico..)  e quindi di “</a:t>
            </a:r>
            <a:r>
              <a:rPr lang="it-IT" sz="2400" i="1" dirty="0">
                <a:solidFill>
                  <a:schemeClr val="accent3">
                    <a:lumMod val="75000"/>
                  </a:schemeClr>
                </a:solidFill>
              </a:rPr>
              <a:t>sottomissione</a:t>
            </a:r>
            <a:r>
              <a:rPr lang="it-IT" sz="2400" dirty="0"/>
              <a:t>” alle cure mediche, ad uno stato più consono alla visione personalistica della nostra Costituzione, quella per cui il malato è prima di tutto </a:t>
            </a:r>
            <a:r>
              <a:rPr lang="it-IT" sz="2400" i="1" dirty="0">
                <a:solidFill>
                  <a:schemeClr val="accent3">
                    <a:lumMod val="75000"/>
                  </a:schemeClr>
                </a:solidFill>
              </a:rPr>
              <a:t>persona</a:t>
            </a:r>
          </a:p>
          <a:p>
            <a:pPr marL="0" indent="0">
              <a:buNone/>
            </a:pPr>
            <a:endParaRPr lang="it-IT" dirty="0"/>
          </a:p>
        </p:txBody>
      </p:sp>
      <p:sp>
        <p:nvSpPr>
          <p:cNvPr id="4" name="Freccia giù 3">
            <a:extLst>
              <a:ext uri="{FF2B5EF4-FFF2-40B4-BE49-F238E27FC236}">
                <a16:creationId xmlns:a16="http://schemas.microsoft.com/office/drawing/2014/main" id="{C0C91D29-09A7-654F-9E9C-B666194815AD}"/>
              </a:ext>
            </a:extLst>
          </p:cNvPr>
          <p:cNvSpPr/>
          <p:nvPr/>
        </p:nvSpPr>
        <p:spPr>
          <a:xfrm>
            <a:off x="6488321" y="2552699"/>
            <a:ext cx="415636" cy="387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giù 4">
            <a:extLst>
              <a:ext uri="{FF2B5EF4-FFF2-40B4-BE49-F238E27FC236}">
                <a16:creationId xmlns:a16="http://schemas.microsoft.com/office/drawing/2014/main" id="{87F88389-A356-2C4F-A032-3A2F6B7BC6D1}"/>
              </a:ext>
            </a:extLst>
          </p:cNvPr>
          <p:cNvSpPr/>
          <p:nvPr/>
        </p:nvSpPr>
        <p:spPr>
          <a:xfrm>
            <a:off x="6492332" y="3521290"/>
            <a:ext cx="415636" cy="387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piè di pagina 1">
            <a:extLst>
              <a:ext uri="{FF2B5EF4-FFF2-40B4-BE49-F238E27FC236}">
                <a16:creationId xmlns:a16="http://schemas.microsoft.com/office/drawing/2014/main" id="{04F942CD-85B3-E343-928E-93F0B07009BE}"/>
              </a:ext>
            </a:extLst>
          </p:cNvPr>
          <p:cNvSpPr>
            <a:spLocks noGrp="1"/>
          </p:cNvSpPr>
          <p:nvPr>
            <p:ph type="ftr" sz="quarter" idx="11"/>
          </p:nvPr>
        </p:nvSpPr>
        <p:spPr>
          <a:xfrm>
            <a:off x="4129254" y="6301364"/>
            <a:ext cx="7619999" cy="365125"/>
          </a:xfrm>
        </p:spPr>
        <p:txBody>
          <a:bodyPr/>
          <a:lstStyle/>
          <a:p>
            <a:pPr algn="r"/>
            <a:r>
              <a:rPr lang="it-IT" b="1" dirty="0">
                <a:solidFill>
                  <a:schemeClr val="tx1"/>
                </a:solidFill>
              </a:rPr>
              <a:t>Prof.ssa Lorenza Violini</a:t>
            </a:r>
          </a:p>
        </p:txBody>
      </p:sp>
    </p:spTree>
    <p:extLst>
      <p:ext uri="{BB962C8B-B14F-4D97-AF65-F5344CB8AC3E}">
        <p14:creationId xmlns:p14="http://schemas.microsoft.com/office/powerpoint/2010/main" val="106945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2EED748-66A2-A842-A900-6478A8A8B75D}"/>
              </a:ext>
            </a:extLst>
          </p:cNvPr>
          <p:cNvSpPr>
            <a:spLocks noGrp="1"/>
          </p:cNvSpPr>
          <p:nvPr>
            <p:ph idx="1"/>
          </p:nvPr>
        </p:nvSpPr>
        <p:spPr>
          <a:xfrm>
            <a:off x="1859854" y="300723"/>
            <a:ext cx="9919855" cy="4054713"/>
          </a:xfrm>
        </p:spPr>
        <p:txBody>
          <a:bodyPr/>
          <a:lstStyle/>
          <a:p>
            <a:pPr marL="0" indent="0" algn="just">
              <a:buNone/>
            </a:pPr>
            <a:r>
              <a:rPr lang="it-IT" sz="2400" dirty="0"/>
              <a:t>Paziente e medico: posti sul medesimo piano (rapporto di reciprocità per il rafforzamento della volontà del paziente rispetto al percorso terapeutico prospettato dal medico) </a:t>
            </a:r>
          </a:p>
          <a:p>
            <a:pPr marL="0" indent="0">
              <a:buNone/>
            </a:pPr>
            <a:endParaRPr lang="it-IT" dirty="0"/>
          </a:p>
        </p:txBody>
      </p:sp>
      <p:graphicFrame>
        <p:nvGraphicFramePr>
          <p:cNvPr id="4" name="Tabella 3">
            <a:extLst>
              <a:ext uri="{FF2B5EF4-FFF2-40B4-BE49-F238E27FC236}">
                <a16:creationId xmlns:a16="http://schemas.microsoft.com/office/drawing/2014/main" id="{38417B15-6BCD-3146-87C9-073F8B717B86}"/>
              </a:ext>
            </a:extLst>
          </p:cNvPr>
          <p:cNvGraphicFramePr>
            <a:graphicFrameLocks noGrp="1"/>
          </p:cNvGraphicFramePr>
          <p:nvPr>
            <p:extLst>
              <p:ext uri="{D42A27DB-BD31-4B8C-83A1-F6EECF244321}">
                <p14:modId xmlns:p14="http://schemas.microsoft.com/office/powerpoint/2010/main" val="4047295108"/>
              </p:ext>
            </p:extLst>
          </p:nvPr>
        </p:nvGraphicFramePr>
        <p:xfrm>
          <a:off x="2163560" y="1708539"/>
          <a:ext cx="9531928" cy="4609831"/>
        </p:xfrm>
        <a:graphic>
          <a:graphicData uri="http://schemas.openxmlformats.org/drawingml/2006/table">
            <a:tbl>
              <a:tblPr firstRow="1" bandRow="1">
                <a:tableStyleId>{5C22544A-7EE6-4342-B048-85BDC9FD1C3A}</a:tableStyleId>
              </a:tblPr>
              <a:tblGrid>
                <a:gridCol w="4765964">
                  <a:extLst>
                    <a:ext uri="{9D8B030D-6E8A-4147-A177-3AD203B41FA5}">
                      <a16:colId xmlns:a16="http://schemas.microsoft.com/office/drawing/2014/main" val="427484740"/>
                    </a:ext>
                  </a:extLst>
                </a:gridCol>
                <a:gridCol w="4765964">
                  <a:extLst>
                    <a:ext uri="{9D8B030D-6E8A-4147-A177-3AD203B41FA5}">
                      <a16:colId xmlns:a16="http://schemas.microsoft.com/office/drawing/2014/main" val="652205355"/>
                    </a:ext>
                  </a:extLst>
                </a:gridCol>
              </a:tblGrid>
              <a:tr h="495031">
                <a:tc>
                  <a:txBody>
                    <a:bodyPr/>
                    <a:lstStyle/>
                    <a:p>
                      <a:r>
                        <a:rPr lang="it-IT" sz="2400" dirty="0"/>
                        <a:t>Piano esperienziale ed etico</a:t>
                      </a:r>
                    </a:p>
                  </a:txBody>
                  <a:tcPr/>
                </a:tc>
                <a:tc>
                  <a:txBody>
                    <a:bodyPr/>
                    <a:lstStyle/>
                    <a:p>
                      <a:r>
                        <a:rPr lang="it-IT" sz="2400" dirty="0"/>
                        <a:t>Piano giuridico</a:t>
                      </a:r>
                    </a:p>
                  </a:txBody>
                  <a:tcPr/>
                </a:tc>
                <a:extLst>
                  <a:ext uri="{0D108BD9-81ED-4DB2-BD59-A6C34878D82A}">
                    <a16:rowId xmlns:a16="http://schemas.microsoft.com/office/drawing/2014/main" val="2244627079"/>
                  </a:ext>
                </a:extLst>
              </a:tr>
              <a:tr h="3688993">
                <a:tc>
                  <a:txBody>
                    <a:bodyPr/>
                    <a:lstStyle/>
                    <a:p>
                      <a:pPr marL="114300" indent="0">
                        <a:spcBef>
                          <a:spcPts val="0"/>
                        </a:spcBef>
                        <a:buNone/>
                      </a:pPr>
                      <a:endParaRPr lang="it-IT" sz="2400" b="0" kern="1200" dirty="0">
                        <a:solidFill>
                          <a:schemeClr val="tx1"/>
                        </a:solidFill>
                        <a:latin typeface="+mn-lt"/>
                        <a:ea typeface="+mn-ea"/>
                        <a:cs typeface="+mn-cs"/>
                      </a:endParaRPr>
                    </a:p>
                    <a:p>
                      <a:pPr marL="114300" indent="0">
                        <a:spcBef>
                          <a:spcPts val="0"/>
                        </a:spcBef>
                        <a:buNone/>
                      </a:pPr>
                      <a:r>
                        <a:rPr lang="it-IT" sz="2400" b="0" kern="1200" dirty="0">
                          <a:solidFill>
                            <a:schemeClr val="tx1"/>
                          </a:solidFill>
                          <a:latin typeface="+mn-lt"/>
                          <a:ea typeface="+mn-ea"/>
                          <a:cs typeface="+mn-cs"/>
                        </a:rPr>
                        <a:t>Il paziente (soggetto debole)</a:t>
                      </a:r>
                    </a:p>
                    <a:p>
                      <a:pPr marL="114300" indent="0">
                        <a:spcBef>
                          <a:spcPts val="0"/>
                        </a:spcBef>
                        <a:buNone/>
                      </a:pPr>
                      <a:r>
                        <a:rPr lang="it-IT" sz="2400" b="0" kern="1200" dirty="0">
                          <a:solidFill>
                            <a:schemeClr val="tx1"/>
                          </a:solidFill>
                          <a:latin typeface="+mn-lt"/>
                          <a:ea typeface="+mn-ea"/>
                          <a:cs typeface="+mn-cs"/>
                        </a:rPr>
                        <a:t>si affida ad un medico (soggetto </a:t>
                      </a:r>
                    </a:p>
                    <a:p>
                      <a:pPr marL="114300" indent="0">
                        <a:spcBef>
                          <a:spcPts val="0"/>
                        </a:spcBef>
                        <a:buNone/>
                      </a:pPr>
                      <a:r>
                        <a:rPr lang="it-IT" sz="2400" b="0" kern="1200" dirty="0">
                          <a:solidFill>
                            <a:schemeClr val="tx1"/>
                          </a:solidFill>
                          <a:latin typeface="+mn-lt"/>
                          <a:ea typeface="+mn-ea"/>
                          <a:cs typeface="+mn-cs"/>
                        </a:rPr>
                        <a:t>forte) che possiede </a:t>
                      </a:r>
                    </a:p>
                    <a:p>
                      <a:pPr marL="114300" indent="0">
                        <a:spcBef>
                          <a:spcPts val="0"/>
                        </a:spcBef>
                        <a:buNone/>
                      </a:pPr>
                      <a:r>
                        <a:rPr lang="it-IT" sz="2400" b="0" kern="1200" dirty="0">
                          <a:solidFill>
                            <a:schemeClr val="tx1"/>
                          </a:solidFill>
                          <a:latin typeface="+mn-lt"/>
                          <a:ea typeface="+mn-ea"/>
                          <a:cs typeface="+mn-cs"/>
                        </a:rPr>
                        <a:t>l’expertise</a:t>
                      </a:r>
                    </a:p>
                    <a:p>
                      <a:pPr marL="114300" indent="0">
                        <a:spcBef>
                          <a:spcPts val="0"/>
                        </a:spcBef>
                        <a:buNone/>
                      </a:pPr>
                      <a:endParaRPr lang="it-IT" sz="2400" b="0" kern="1200" dirty="0">
                        <a:solidFill>
                          <a:schemeClr val="tx1"/>
                        </a:solidFill>
                        <a:latin typeface="+mn-lt"/>
                        <a:ea typeface="+mn-ea"/>
                        <a:cs typeface="+mn-cs"/>
                      </a:endParaRPr>
                    </a:p>
                    <a:p>
                      <a:endParaRPr lang="it-IT" sz="2400" dirty="0">
                        <a:solidFill>
                          <a:schemeClr val="tx1"/>
                        </a:solidFill>
                      </a:endParaRPr>
                    </a:p>
                    <a:p>
                      <a:pPr marL="114300" indent="0">
                        <a:spcBef>
                          <a:spcPts val="0"/>
                        </a:spcBef>
                        <a:buNone/>
                      </a:pPr>
                      <a:r>
                        <a:rPr lang="it-IT" sz="2400" b="0" kern="1200" dirty="0">
                          <a:solidFill>
                            <a:schemeClr val="tx1"/>
                          </a:solidFill>
                          <a:latin typeface="+mn-lt"/>
                          <a:ea typeface="+mn-ea"/>
                          <a:cs typeface="+mn-cs"/>
                        </a:rPr>
                        <a:t>relazione improntata </a:t>
                      </a:r>
                    </a:p>
                    <a:p>
                      <a:pPr marL="114300" indent="0">
                        <a:spcBef>
                          <a:spcPts val="0"/>
                        </a:spcBef>
                        <a:buNone/>
                      </a:pPr>
                      <a:r>
                        <a:rPr lang="it-IT" sz="2400" b="0" kern="1200" dirty="0">
                          <a:solidFill>
                            <a:schemeClr val="tx1"/>
                          </a:solidFill>
                          <a:latin typeface="+mn-lt"/>
                          <a:ea typeface="+mn-ea"/>
                          <a:cs typeface="+mn-cs"/>
                        </a:rPr>
                        <a:t>ad un bene e, quindi, positiva</a:t>
                      </a:r>
                    </a:p>
                    <a:p>
                      <a:endParaRPr lang="it-IT" sz="24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it-IT" sz="2400" b="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it-IT" sz="2400" b="0" kern="1200" dirty="0">
                          <a:solidFill>
                            <a:schemeClr val="tx1"/>
                          </a:solidFill>
                          <a:latin typeface="+mn-lt"/>
                          <a:ea typeface="+mn-ea"/>
                          <a:cs typeface="+mn-cs"/>
                        </a:rPr>
                        <a:t>Un elemento terzo</a:t>
                      </a:r>
                      <a:r>
                        <a:rPr lang="it-IT" sz="2400" b="0" kern="1200" baseline="0" dirty="0">
                          <a:solidFill>
                            <a:schemeClr val="tx1"/>
                          </a:solidFill>
                          <a:latin typeface="+mn-lt"/>
                          <a:ea typeface="+mn-ea"/>
                          <a:cs typeface="+mn-cs"/>
                        </a:rPr>
                        <a:t> - </a:t>
                      </a:r>
                      <a:r>
                        <a:rPr lang="it-IT" sz="2400" b="0" kern="1200" baseline="0" dirty="0" err="1">
                          <a:solidFill>
                            <a:schemeClr val="tx1"/>
                          </a:solidFill>
                          <a:latin typeface="+mn-lt"/>
                          <a:ea typeface="+mn-ea"/>
                          <a:cs typeface="+mn-cs"/>
                        </a:rPr>
                        <a:t>g</a:t>
                      </a:r>
                      <a:r>
                        <a:rPr lang="it-IT" sz="2400" b="0" kern="1200" dirty="0" err="1">
                          <a:solidFill>
                            <a:schemeClr val="tx1"/>
                          </a:solidFill>
                          <a:latin typeface="+mn-lt"/>
                          <a:ea typeface="+mn-ea"/>
                          <a:cs typeface="+mn-cs"/>
                        </a:rPr>
                        <a:t>iuridicizzazione</a:t>
                      </a:r>
                      <a:r>
                        <a:rPr lang="it-IT" sz="2400" b="0" kern="1200" dirty="0">
                          <a:solidFill>
                            <a:schemeClr val="tx1"/>
                          </a:solidFill>
                          <a:latin typeface="+mn-lt"/>
                          <a:ea typeface="+mn-ea"/>
                          <a:cs typeface="+mn-cs"/>
                        </a:rPr>
                        <a:t> del rapporto</a:t>
                      </a:r>
                      <a:r>
                        <a:rPr lang="it-IT" sz="2400" b="0" kern="1200" baseline="0" dirty="0">
                          <a:solidFill>
                            <a:schemeClr val="tx1"/>
                          </a:solidFill>
                          <a:latin typeface="+mn-lt"/>
                          <a:ea typeface="+mn-ea"/>
                          <a:cs typeface="+mn-cs"/>
                        </a:rPr>
                        <a:t> - </a:t>
                      </a:r>
                      <a:r>
                        <a:rPr lang="it-IT" sz="2400" b="0" kern="1200" dirty="0">
                          <a:solidFill>
                            <a:schemeClr val="tx1"/>
                          </a:solidFill>
                          <a:latin typeface="+mn-lt"/>
                          <a:ea typeface="+mn-ea"/>
                          <a:cs typeface="+mn-cs"/>
                        </a:rPr>
                        <a:t>sospetto di abusi della posizione di forza del medico </a:t>
                      </a:r>
                    </a:p>
                    <a:p>
                      <a:endParaRPr lang="it-IT" sz="2400" dirty="0">
                        <a:solidFill>
                          <a:schemeClr val="tx1"/>
                        </a:solidFill>
                      </a:endParaRPr>
                    </a:p>
                    <a:p>
                      <a:endParaRPr lang="it-IT" sz="24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it-IT" sz="2400" b="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it-IT" sz="2400" b="0" kern="1200" dirty="0">
                          <a:solidFill>
                            <a:schemeClr val="tx1"/>
                          </a:solidFill>
                          <a:latin typeface="+mn-lt"/>
                          <a:ea typeface="+mn-ea"/>
                          <a:cs typeface="+mn-cs"/>
                        </a:rPr>
                        <a:t>attività in sé illecita</a:t>
                      </a:r>
                    </a:p>
                    <a:p>
                      <a:endParaRPr lang="it-IT" sz="2400" dirty="0">
                        <a:solidFill>
                          <a:schemeClr val="tx1"/>
                        </a:solidFill>
                      </a:endParaRPr>
                    </a:p>
                  </a:txBody>
                  <a:tcPr/>
                </a:tc>
                <a:extLst>
                  <a:ext uri="{0D108BD9-81ED-4DB2-BD59-A6C34878D82A}">
                    <a16:rowId xmlns:a16="http://schemas.microsoft.com/office/drawing/2014/main" val="936323883"/>
                  </a:ext>
                </a:extLst>
              </a:tr>
            </a:tbl>
          </a:graphicData>
        </a:graphic>
      </p:graphicFrame>
      <p:sp>
        <p:nvSpPr>
          <p:cNvPr id="5" name="Freccia giù 4">
            <a:extLst>
              <a:ext uri="{FF2B5EF4-FFF2-40B4-BE49-F238E27FC236}">
                <a16:creationId xmlns:a16="http://schemas.microsoft.com/office/drawing/2014/main" id="{E7315D4C-C8E6-C54C-8E32-0DBA8934166B}"/>
              </a:ext>
            </a:extLst>
          </p:cNvPr>
          <p:cNvSpPr/>
          <p:nvPr/>
        </p:nvSpPr>
        <p:spPr>
          <a:xfrm>
            <a:off x="4256690" y="5029199"/>
            <a:ext cx="362607" cy="236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giù 5">
            <a:extLst>
              <a:ext uri="{FF2B5EF4-FFF2-40B4-BE49-F238E27FC236}">
                <a16:creationId xmlns:a16="http://schemas.microsoft.com/office/drawing/2014/main" id="{BDC457F0-BACD-E145-9C50-D4AA511FB566}"/>
              </a:ext>
            </a:extLst>
          </p:cNvPr>
          <p:cNvSpPr/>
          <p:nvPr/>
        </p:nvSpPr>
        <p:spPr>
          <a:xfrm>
            <a:off x="8593163" y="5029198"/>
            <a:ext cx="362607" cy="236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piè di pagina 1">
            <a:extLst>
              <a:ext uri="{FF2B5EF4-FFF2-40B4-BE49-F238E27FC236}">
                <a16:creationId xmlns:a16="http://schemas.microsoft.com/office/drawing/2014/main" id="{0691E0BD-32E3-6D46-8DA8-EF28E30C4082}"/>
              </a:ext>
            </a:extLst>
          </p:cNvPr>
          <p:cNvSpPr>
            <a:spLocks noGrp="1"/>
          </p:cNvSpPr>
          <p:nvPr>
            <p:ph type="ftr" sz="quarter" idx="11"/>
          </p:nvPr>
        </p:nvSpPr>
        <p:spPr>
          <a:xfrm>
            <a:off x="4256690" y="6318370"/>
            <a:ext cx="7619999" cy="365125"/>
          </a:xfrm>
        </p:spPr>
        <p:txBody>
          <a:bodyPr/>
          <a:lstStyle/>
          <a:p>
            <a:pPr algn="r"/>
            <a:r>
              <a:rPr lang="it-IT" b="1" dirty="0">
                <a:solidFill>
                  <a:schemeClr val="tx1"/>
                </a:solidFill>
              </a:rPr>
              <a:t>Prof.ssa Lorenza Violini</a:t>
            </a:r>
          </a:p>
        </p:txBody>
      </p:sp>
    </p:spTree>
    <p:extLst>
      <p:ext uri="{BB962C8B-B14F-4D97-AF65-F5344CB8AC3E}">
        <p14:creationId xmlns:p14="http://schemas.microsoft.com/office/powerpoint/2010/main" val="247899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325AACA-483E-B24E-9622-5E9671B6D49E}"/>
              </a:ext>
            </a:extLst>
          </p:cNvPr>
          <p:cNvSpPr>
            <a:spLocks noGrp="1"/>
          </p:cNvSpPr>
          <p:nvPr>
            <p:ph idx="1"/>
          </p:nvPr>
        </p:nvSpPr>
        <p:spPr>
          <a:xfrm>
            <a:off x="2430250" y="1102895"/>
            <a:ext cx="8915400" cy="6400800"/>
          </a:xfrm>
        </p:spPr>
        <p:txBody>
          <a:bodyPr/>
          <a:lstStyle/>
          <a:p>
            <a:pPr marL="114300" indent="0" algn="ctr">
              <a:buFont typeface="Arial" panose="020B0604020202020204" pitchFamily="34" charset="0"/>
              <a:buNone/>
            </a:pPr>
            <a:r>
              <a:rPr lang="it-IT" altLang="it-IT" sz="3000" dirty="0">
                <a:latin typeface="Century Gothic" panose="020B0502020202020204" pitchFamily="34" charset="0"/>
              </a:rPr>
              <a:t>Il duplice riconoscimento della fondamentale </a:t>
            </a:r>
            <a:r>
              <a:rPr lang="it-IT" altLang="it-IT" sz="3000" b="1" dirty="0">
                <a:latin typeface="Century Gothic" panose="020B0502020202020204" pitchFamily="34" charset="0"/>
              </a:rPr>
              <a:t>eguaglianza di medico e paziente</a:t>
            </a:r>
            <a:r>
              <a:rPr lang="it-IT" altLang="it-IT" sz="3000" dirty="0">
                <a:latin typeface="Century Gothic" panose="020B0502020202020204" pitchFamily="34" charset="0"/>
              </a:rPr>
              <a:t>, nella dimensione del significato morale e della </a:t>
            </a:r>
            <a:r>
              <a:rPr lang="it-IT" altLang="it-IT" sz="3000" b="1" dirty="0">
                <a:latin typeface="Century Gothic" panose="020B0502020202020204" pitchFamily="34" charset="0"/>
              </a:rPr>
              <a:t>oggettiva disuguaglianza </a:t>
            </a:r>
            <a:r>
              <a:rPr lang="it-IT" altLang="it-IT" sz="3000" dirty="0">
                <a:latin typeface="Century Gothic" panose="020B0502020202020204" pitchFamily="34" charset="0"/>
              </a:rPr>
              <a:t>delle loro condizioni esistenziali, istituisce la possibilità di un percorso di cura in cui entrambi i soggetti siano attivamente impegnati.</a:t>
            </a:r>
          </a:p>
          <a:p>
            <a:pPr marL="114300" indent="0" algn="ctr">
              <a:buFont typeface="Arial" panose="020B0604020202020204" pitchFamily="34" charset="0"/>
              <a:buNone/>
            </a:pPr>
            <a:r>
              <a:rPr lang="it-IT" altLang="it-IT" sz="3000" dirty="0">
                <a:latin typeface="Century Gothic" panose="020B0502020202020204" pitchFamily="34" charset="0"/>
              </a:rPr>
              <a:t>		</a:t>
            </a:r>
          </a:p>
          <a:p>
            <a:pPr marL="114300" indent="0" algn="r">
              <a:buFont typeface="Arial" panose="020B0604020202020204" pitchFamily="34" charset="0"/>
              <a:buNone/>
            </a:pPr>
            <a:r>
              <a:rPr lang="it-IT" altLang="it-IT" sz="3000" dirty="0">
                <a:latin typeface="Century Gothic" panose="020B0502020202020204" pitchFamily="34" charset="0"/>
              </a:rPr>
              <a:t>			</a:t>
            </a:r>
            <a:r>
              <a:rPr lang="it-IT" altLang="it-IT" sz="2400" i="1" dirty="0">
                <a:latin typeface="Century Gothic" panose="020B0502020202020204" pitchFamily="34" charset="0"/>
              </a:rPr>
              <a:t>Buzzi, La persona al centro della cura</a:t>
            </a:r>
            <a:endParaRPr lang="it-IT" altLang="it-IT" sz="2400" dirty="0">
              <a:latin typeface="Century Gothic" panose="020B0502020202020204" pitchFamily="34" charset="0"/>
            </a:endParaRPr>
          </a:p>
          <a:p>
            <a:pPr marL="0" indent="0">
              <a:buNone/>
            </a:pPr>
            <a:endParaRPr lang="it-IT" dirty="0"/>
          </a:p>
        </p:txBody>
      </p:sp>
      <p:sp>
        <p:nvSpPr>
          <p:cNvPr id="4" name="Segnaposto piè di pagina 1">
            <a:extLst>
              <a:ext uri="{FF2B5EF4-FFF2-40B4-BE49-F238E27FC236}">
                <a16:creationId xmlns:a16="http://schemas.microsoft.com/office/drawing/2014/main" id="{95AA7B58-6EC1-8F4F-B2A5-30A1709C52D3}"/>
              </a:ext>
            </a:extLst>
          </p:cNvPr>
          <p:cNvSpPr>
            <a:spLocks noGrp="1"/>
          </p:cNvSpPr>
          <p:nvPr>
            <p:ph type="ftr" sz="quarter" idx="11"/>
          </p:nvPr>
        </p:nvSpPr>
        <p:spPr>
          <a:xfrm>
            <a:off x="4213475" y="6268156"/>
            <a:ext cx="7619999" cy="365125"/>
          </a:xfrm>
        </p:spPr>
        <p:txBody>
          <a:bodyPr/>
          <a:lstStyle/>
          <a:p>
            <a:pPr algn="r"/>
            <a:r>
              <a:rPr lang="it-IT" b="1" dirty="0">
                <a:solidFill>
                  <a:schemeClr val="tx1"/>
                </a:solidFill>
              </a:rPr>
              <a:t>Prof.ssa Lorenza Violini</a:t>
            </a:r>
          </a:p>
        </p:txBody>
      </p:sp>
    </p:spTree>
    <p:extLst>
      <p:ext uri="{BB962C8B-B14F-4D97-AF65-F5344CB8AC3E}">
        <p14:creationId xmlns:p14="http://schemas.microsoft.com/office/powerpoint/2010/main" val="1850806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EBF10D-87F9-DA47-B6DC-B9D58F351CF9}"/>
              </a:ext>
            </a:extLst>
          </p:cNvPr>
          <p:cNvSpPr>
            <a:spLocks noGrp="1"/>
          </p:cNvSpPr>
          <p:nvPr>
            <p:ph idx="1"/>
          </p:nvPr>
        </p:nvSpPr>
        <p:spPr>
          <a:xfrm>
            <a:off x="2081463" y="526473"/>
            <a:ext cx="9423149" cy="5929745"/>
          </a:xfrm>
        </p:spPr>
        <p:txBody>
          <a:bodyPr>
            <a:normAutofit fontScale="92500"/>
          </a:bodyPr>
          <a:lstStyle/>
          <a:p>
            <a:pPr marL="114300" indent="0" algn="ctr">
              <a:buFont typeface="Arial" panose="020B0604020202020204" pitchFamily="34" charset="0"/>
              <a:buNone/>
            </a:pPr>
            <a:r>
              <a:rPr lang="it-IT" altLang="it-IT" sz="2800" dirty="0">
                <a:latin typeface="Century Gothic" panose="020B0502020202020204" pitchFamily="34" charset="0"/>
              </a:rPr>
              <a:t>È così possibile riproporre come tema centrale della discussione etica non tanto e non solo i diritti del paziente, ma il </a:t>
            </a:r>
            <a:r>
              <a:rPr lang="it-IT" altLang="it-IT" sz="2800" b="1" dirty="0">
                <a:latin typeface="Century Gothic" panose="020B0502020202020204" pitchFamily="34" charset="0"/>
              </a:rPr>
              <a:t>bene del paziente</a:t>
            </a:r>
            <a:r>
              <a:rPr lang="it-IT" altLang="it-IT" sz="2800" dirty="0">
                <a:latin typeface="Century Gothic" panose="020B0502020202020204" pitchFamily="34" charset="0"/>
              </a:rPr>
              <a:t>.</a:t>
            </a:r>
          </a:p>
          <a:p>
            <a:pPr marL="114300" indent="0" algn="ctr">
              <a:buFont typeface="Arial" panose="020B0604020202020204" pitchFamily="34" charset="0"/>
              <a:buNone/>
            </a:pPr>
            <a:r>
              <a:rPr lang="it-IT" altLang="it-IT" sz="2800" dirty="0">
                <a:latin typeface="Century Gothic" panose="020B0502020202020204" pitchFamily="34" charset="0"/>
              </a:rPr>
              <a:t>Tale bene, che costituisce l’obiettivo della relazione di cura e l’oggetto della dedizione comune che istituisce l’alleanza terapeutica, deve essere concepito come strutturalmente complesso e multidimensionale:</a:t>
            </a:r>
          </a:p>
          <a:p>
            <a:pPr marL="114300" indent="0">
              <a:buFont typeface="Arial" panose="020B0604020202020204" pitchFamily="34" charset="0"/>
              <a:buNone/>
            </a:pPr>
            <a:r>
              <a:rPr lang="it-IT" altLang="it-IT" sz="2800" dirty="0">
                <a:latin typeface="Century Gothic" panose="020B0502020202020204" pitchFamily="34" charset="0"/>
              </a:rPr>
              <a:t>1) Bene del corpo</a:t>
            </a:r>
          </a:p>
          <a:p>
            <a:pPr marL="114300" indent="0">
              <a:buFont typeface="Arial" panose="020B0604020202020204" pitchFamily="34" charset="0"/>
              <a:buNone/>
            </a:pPr>
            <a:r>
              <a:rPr lang="it-IT" altLang="it-IT" sz="2800" dirty="0">
                <a:latin typeface="Century Gothic" panose="020B0502020202020204" pitchFamily="34" charset="0"/>
              </a:rPr>
              <a:t>2) Miglior interesse del paziente (bene come concepito    dal paziente)</a:t>
            </a:r>
          </a:p>
          <a:p>
            <a:pPr marL="114300" indent="0">
              <a:buFont typeface="Arial" panose="020B0604020202020204" pitchFamily="34" charset="0"/>
              <a:buNone/>
            </a:pPr>
            <a:r>
              <a:rPr lang="it-IT" altLang="it-IT" sz="2800" dirty="0">
                <a:latin typeface="Century Gothic" panose="020B0502020202020204" pitchFamily="34" charset="0"/>
              </a:rPr>
              <a:t>3) Capacità del paziente di esprimere giudizi e scelte razionali e di confrontarli nella relazione e nel dialogo</a:t>
            </a:r>
          </a:p>
          <a:p>
            <a:endParaRPr lang="it-IT" dirty="0"/>
          </a:p>
        </p:txBody>
      </p:sp>
      <p:sp>
        <p:nvSpPr>
          <p:cNvPr id="4" name="Segnaposto piè di pagina 1">
            <a:extLst>
              <a:ext uri="{FF2B5EF4-FFF2-40B4-BE49-F238E27FC236}">
                <a16:creationId xmlns:a16="http://schemas.microsoft.com/office/drawing/2014/main" id="{9AEA98A7-F6F9-B046-9DF4-A0FEA53924D7}"/>
              </a:ext>
            </a:extLst>
          </p:cNvPr>
          <p:cNvSpPr txBox="1">
            <a:spLocks/>
          </p:cNvSpPr>
          <p:nvPr/>
        </p:nvSpPr>
        <p:spPr>
          <a:xfrm>
            <a:off x="4393950" y="6318370"/>
            <a:ext cx="7619999" cy="365125"/>
          </a:xfrm>
          <a:prstGeom prst="rect">
            <a:avLst/>
          </a:prstGeom>
        </p:spPr>
        <p:txBody>
          <a:bodyPr vert="horz" lIns="91440" tIns="45720" rIns="91440" bIns="45720" rtlCol="0" anchor="ctr"/>
          <a:lstStyle>
            <a:defPPr>
              <a:defRPr lang="it-IT"/>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b="1">
                <a:solidFill>
                  <a:schemeClr val="tx1"/>
                </a:solidFill>
              </a:rPr>
              <a:t>Prof.ssa Lorenza Violini</a:t>
            </a:r>
            <a:endParaRPr lang="it-IT" b="1" dirty="0">
              <a:solidFill>
                <a:schemeClr val="tx1"/>
              </a:solidFill>
            </a:endParaRPr>
          </a:p>
        </p:txBody>
      </p:sp>
    </p:spTree>
    <p:extLst>
      <p:ext uri="{BB962C8B-B14F-4D97-AF65-F5344CB8AC3E}">
        <p14:creationId xmlns:p14="http://schemas.microsoft.com/office/powerpoint/2010/main" val="339911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DE9F16-BBF8-D84C-8CA2-791D6ECC178D}"/>
              </a:ext>
            </a:extLst>
          </p:cNvPr>
          <p:cNvSpPr>
            <a:spLocks noGrp="1"/>
          </p:cNvSpPr>
          <p:nvPr>
            <p:ph type="title"/>
          </p:nvPr>
        </p:nvSpPr>
        <p:spPr>
          <a:xfrm>
            <a:off x="8102500" y="2480620"/>
            <a:ext cx="4089500" cy="1280890"/>
          </a:xfrm>
        </p:spPr>
        <p:txBody>
          <a:bodyPr/>
          <a:lstStyle/>
          <a:p>
            <a:pPr algn="ctr"/>
            <a:r>
              <a:rPr lang="it-IT" b="1" dirty="0"/>
              <a:t>La legge </a:t>
            </a:r>
            <a:br>
              <a:rPr lang="it-IT" b="1" dirty="0"/>
            </a:br>
            <a:r>
              <a:rPr lang="it-IT" b="1" dirty="0"/>
              <a:t>n. 219 del 2017</a:t>
            </a:r>
          </a:p>
        </p:txBody>
      </p:sp>
      <p:pic>
        <p:nvPicPr>
          <p:cNvPr id="5" name="Segnaposto contenuto 4">
            <a:extLst>
              <a:ext uri="{FF2B5EF4-FFF2-40B4-BE49-F238E27FC236}">
                <a16:creationId xmlns:a16="http://schemas.microsoft.com/office/drawing/2014/main" id="{6733381F-0F2A-2D44-96D5-D064342032DB}"/>
              </a:ext>
            </a:extLst>
          </p:cNvPr>
          <p:cNvPicPr>
            <a:picLocks noGrp="1" noChangeAspect="1"/>
          </p:cNvPicPr>
          <p:nvPr>
            <p:ph idx="1"/>
          </p:nvPr>
        </p:nvPicPr>
        <p:blipFill>
          <a:blip r:embed="rId2"/>
          <a:stretch>
            <a:fillRect/>
          </a:stretch>
        </p:blipFill>
        <p:spPr>
          <a:xfrm>
            <a:off x="143865" y="0"/>
            <a:ext cx="7958635" cy="6858000"/>
          </a:xfrm>
        </p:spPr>
      </p:pic>
    </p:spTree>
    <p:extLst>
      <p:ext uri="{BB962C8B-B14F-4D97-AF65-F5344CB8AC3E}">
        <p14:creationId xmlns:p14="http://schemas.microsoft.com/office/powerpoint/2010/main" val="2803036059"/>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{581D3E2D-884B-D34B-B3B0-023144CC15EE}tf10001069</Template>
  <TotalTime>278</TotalTime>
  <Words>2500</Words>
  <Application>Microsoft Macintosh PowerPoint</Application>
  <PresentationFormat>Widescreen</PresentationFormat>
  <Paragraphs>194</Paragraphs>
  <Slides>34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Arial</vt:lpstr>
      <vt:lpstr>Calibri</vt:lpstr>
      <vt:lpstr>Century Gothic</vt:lpstr>
      <vt:lpstr>Wingdings</vt:lpstr>
      <vt:lpstr>Wingdings 3</vt:lpstr>
      <vt:lpstr>Filo</vt:lpstr>
      <vt:lpstr>La regolamentazione del fine vita nella legge n. 219/2017</vt:lpstr>
      <vt:lpstr>Indice</vt:lpstr>
      <vt:lpstr>La relazione  tra medico e paziente</vt:lpstr>
      <vt:lpstr>Presentazione standard di PowerPoint</vt:lpstr>
      <vt:lpstr>Attraverso il consenso informato verso l’alleanza terapeutica…</vt:lpstr>
      <vt:lpstr>Presentazione standard di PowerPoint</vt:lpstr>
      <vt:lpstr>Presentazione standard di PowerPoint</vt:lpstr>
      <vt:lpstr>Presentazione standard di PowerPoint</vt:lpstr>
      <vt:lpstr>La legge  n. 219 del 2017</vt:lpstr>
      <vt:lpstr>Art. 1 co. 1, co. 5, co. 8</vt:lpstr>
      <vt:lpstr>Art. 4 co. 6</vt:lpstr>
      <vt:lpstr>Art. 5 – pianificazione condivisa delle cure</vt:lpstr>
      <vt:lpstr>La legge n. 219 del 2017 </vt:lpstr>
      <vt:lpstr>I più evocati strumenti predisposti dalla l. n. 219 sono:</vt:lpstr>
      <vt:lpstr>Altri elementi strutturali della l. n. 219</vt:lpstr>
      <vt:lpstr>Inciso: l’intervento del legislatore statale</vt:lpstr>
      <vt:lpstr>Possibile chiave di lettura della l. n. 219: ratio di tutelare il diritto alla verità e del consenso della persona fragile</vt:lpstr>
      <vt:lpstr>Sottoscrivere le DAT è facile </vt:lpstr>
      <vt:lpstr>Problemi 1. DAT sottoscritte “ora per allora” (connaturato alle DAT)</vt:lpstr>
      <vt:lpstr>Problemi 2. Le DAT difficili da interpretare</vt:lpstr>
      <vt:lpstr>Problemi 3. Il malato incapace - Es. minori e disabili, i soggetti più fragili</vt:lpstr>
      <vt:lpstr>L’ordinanza  della Corte costituzionale  n. 207 del 2018 </vt:lpstr>
      <vt:lpstr>Problemi 4. Il suicidio assistito</vt:lpstr>
      <vt:lpstr>La risposta della Corte cost. (ord. n. 207 del 2018)</vt:lpstr>
      <vt:lpstr>Presentazione standard di PowerPoint</vt:lpstr>
      <vt:lpstr>Tuttavia la Corte è inequivocabile:</vt:lpstr>
      <vt:lpstr>Esiti</vt:lpstr>
      <vt:lpstr>Una decisione bifronte?</vt:lpstr>
      <vt:lpstr>Presentazione standard di PowerPoint</vt:lpstr>
      <vt:lpstr>Ciò posto…</vt:lpstr>
      <vt:lpstr> Cautela e margini di manovra per il legislatore</vt:lpstr>
      <vt:lpstr>Presentazione standard di PowerPoint</vt:lpstr>
      <vt:lpstr>Presentazione standard di PowerPoint</vt:lpstr>
      <vt:lpstr>Lo spettro dello slippery slope?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Utente di Microsoft Office</cp:lastModifiedBy>
  <cp:revision>21</cp:revision>
  <dcterms:created xsi:type="dcterms:W3CDTF">2019-01-30T12:05:15Z</dcterms:created>
  <dcterms:modified xsi:type="dcterms:W3CDTF">2019-01-30T16:47:55Z</dcterms:modified>
</cp:coreProperties>
</file>